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3" r:id="rId2"/>
    <p:sldId id="280" r:id="rId3"/>
    <p:sldId id="279" r:id="rId4"/>
    <p:sldId id="281" r:id="rId5"/>
  </p:sldIdLst>
  <p:sldSz cx="6858000" cy="9906000" type="A4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1B32"/>
    <a:srgbClr val="43A374"/>
    <a:srgbClr val="807F83"/>
    <a:srgbClr val="2B6447"/>
    <a:srgbClr val="6FBE44"/>
    <a:srgbClr val="652D89"/>
    <a:srgbClr val="39BB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51"/>
    <p:restoredTop sz="95246"/>
  </p:normalViewPr>
  <p:slideViewPr>
    <p:cSldViewPr>
      <p:cViewPr>
        <p:scale>
          <a:sx n="95" d="100"/>
          <a:sy n="95" d="100"/>
        </p:scale>
        <p:origin x="2472" y="15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A1F6A3DA-00E5-3042-9CE5-166C0EEDEC10}" type="datetimeFigureOut">
              <a:rPr lang="en-US" smtClean="0"/>
              <a:t>7/9/24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54275" y="1173163"/>
            <a:ext cx="2193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103D4E04-C330-B04A-980F-273FB3E22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024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BE5A2-7D27-465E-986E-8D37F8E357D0}" type="datetime1">
              <a:rPr lang="en-US" smtClean="0"/>
              <a:t>7/9/24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F274-925D-4362-8CEC-E46F0C79D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65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D6652-B41F-4F65-8AA5-D6F158FBDB0A}" type="datetime1">
              <a:rPr lang="en-US" smtClean="0"/>
              <a:t>7/9/24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F274-925D-4362-8CEC-E46F0C79D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466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CB1F-886C-4C92-9932-8D139E14F538}" type="datetime1">
              <a:rPr lang="en-US" smtClean="0"/>
              <a:t>7/9/24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F274-925D-4362-8CEC-E46F0C79D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690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28A0-7380-40E3-8F8B-016D2B736B38}" type="datetime1">
              <a:rPr lang="en-US" smtClean="0"/>
              <a:t>7/9/24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F274-925D-4362-8CEC-E46F0C79D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539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C9BB-6194-4BB2-BC2F-4BEA4B59A714}" type="datetime1">
              <a:rPr lang="en-US" smtClean="0"/>
              <a:t>7/9/24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F274-925D-4362-8CEC-E46F0C79D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91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23C02-BF41-48CC-B121-44913D1BD2CF}" type="datetime1">
              <a:rPr lang="en-US" smtClean="0"/>
              <a:t>7/9/24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F274-925D-4362-8CEC-E46F0C79D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86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3F49A-574A-4871-AB0B-B9E498EB4128}" type="datetime1">
              <a:rPr lang="en-US" smtClean="0"/>
              <a:t>7/9/24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F274-925D-4362-8CEC-E46F0C79D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731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A04B-A3DE-4FAE-B613-FD08142A43C8}" type="datetime1">
              <a:rPr lang="en-US" smtClean="0"/>
              <a:t>7/9/24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F274-925D-4362-8CEC-E46F0C79D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339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98C2-1E23-4361-9529-A9ECECEFBBB9}" type="datetime1">
              <a:rPr lang="en-US" smtClean="0"/>
              <a:t>7/9/24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F274-925D-4362-8CEC-E46F0C79D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218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4791-64D8-42AD-8ACD-FFEAB2628B1B}" type="datetime1">
              <a:rPr lang="en-US" smtClean="0"/>
              <a:t>7/9/24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F274-925D-4362-8CEC-E46F0C79D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651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E89ED-F259-4C67-8BD9-F61518DD0375}" type="datetime1">
              <a:rPr lang="en-US" smtClean="0"/>
              <a:t>7/9/24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F274-925D-4362-8CEC-E46F0C79D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192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925AD-7665-4814-AFED-515F07C46ED9}" type="datetime1">
              <a:rPr lang="en-US" smtClean="0"/>
              <a:t>7/9/24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1F274-925D-4362-8CEC-E46F0C79D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232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117" y="0"/>
            <a:ext cx="6858000" cy="9906000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6FBE44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2296" y="1813913"/>
            <a:ext cx="6217920" cy="7711107"/>
          </a:xfrm>
          <a:prstGeom prst="rect">
            <a:avLst/>
          </a:prstGeom>
          <a:solidFill>
            <a:srgbClr val="43A374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518" y="573043"/>
            <a:ext cx="6824330" cy="441614"/>
          </a:xfrm>
        </p:spPr>
        <p:txBody>
          <a:bodyPr>
            <a:normAutofit fontScale="90000"/>
          </a:bodyPr>
          <a:lstStyle/>
          <a:p>
            <a:br>
              <a:rPr lang="en-US" sz="2600" dirty="0">
                <a:solidFill>
                  <a:srgbClr val="807F83"/>
                </a:solidFill>
                <a:latin typeface="+mn-lt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WEEK 1 Served Week: </a:t>
            </a:r>
            <a:br>
              <a:rPr lang="en-US" sz="4000" dirty="0">
                <a:solidFill>
                  <a:srgbClr val="807F83"/>
                </a:solidFill>
                <a:latin typeface="+mn-lt"/>
              </a:rPr>
            </a:b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–30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Aug</a:t>
            </a:r>
            <a:r>
              <a:rPr lang="en-US" sz="1600" dirty="0">
                <a:latin typeface="+mn-lt"/>
                <a:cs typeface="Arial" panose="020B0604020202020204" pitchFamily="34" charset="0"/>
              </a:rPr>
              <a:t>/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-27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Sep/28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Oct-1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Nov/25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-29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Nov</a:t>
            </a:r>
            <a:br>
              <a:rPr lang="en-US" sz="2600" dirty="0">
                <a:solidFill>
                  <a:srgbClr val="807F83"/>
                </a:solidFill>
                <a:latin typeface="+mn-lt"/>
              </a:rPr>
            </a:br>
            <a:r>
              <a:rPr lang="en-US" sz="2600" dirty="0">
                <a:solidFill>
                  <a:srgbClr val="807F83"/>
                </a:solidFill>
                <a:latin typeface="+mn-lt"/>
              </a:rPr>
              <a:t>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42094" y="3546780"/>
            <a:ext cx="2895599" cy="2139308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523683" y="3546780"/>
            <a:ext cx="2819400" cy="2119839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57200" y="5774355"/>
            <a:ext cx="2895599" cy="2211738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527399" y="5763792"/>
            <a:ext cx="2819400" cy="2237895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60614" y="8062292"/>
            <a:ext cx="5882470" cy="1386508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3621206" y="3610466"/>
            <a:ext cx="2630606" cy="267915"/>
          </a:xfrm>
          <a:prstGeom prst="rect">
            <a:avLst/>
          </a:prstGeom>
          <a:solidFill>
            <a:srgbClr val="43A374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>
                <a:solidFill>
                  <a:schemeClr val="bg1"/>
                </a:solidFill>
                <a:latin typeface="+mn-lt"/>
              </a:rPr>
              <a:t>TUESDAY</a:t>
            </a:r>
            <a:r>
              <a:rPr lang="en-US" sz="1600" dirty="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535919" y="5716390"/>
            <a:ext cx="2630606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>
                <a:solidFill>
                  <a:schemeClr val="bg1"/>
                </a:solidFill>
                <a:latin typeface="+mn-lt"/>
              </a:rPr>
              <a:t>WEDNESDAY</a:t>
            </a:r>
            <a:r>
              <a:rPr lang="en-US" sz="1600" dirty="0">
                <a:solidFill>
                  <a:schemeClr val="bg1"/>
                </a:solidFill>
                <a:latin typeface="+mn-lt"/>
              </a:rPr>
              <a:t>   </a:t>
            </a: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3507038" y="5787163"/>
            <a:ext cx="28194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>
                <a:solidFill>
                  <a:schemeClr val="bg1"/>
                </a:solidFill>
                <a:latin typeface="+mn-lt"/>
              </a:rPr>
              <a:t>THURSDAY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59504" y="1181073"/>
            <a:ext cx="6503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*Vegetarian options available daily *All vegetables are locally sourced where possible *Vegetables or side salad are served with each main meal * Bakes have low sugar and salt content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555843-4BF7-7B54-BC5A-28A8E6CA6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9585" y="9454798"/>
            <a:ext cx="6200631" cy="527402"/>
          </a:xfrm>
        </p:spPr>
        <p:txBody>
          <a:bodyPr/>
          <a:lstStyle/>
          <a:p>
            <a:r>
              <a:rPr lang="en-US" sz="900" dirty="0"/>
              <a:t>G – GLUTEN   E – EGG   D – DAIRY   V- VEGETARIAN   VE – VEGAN   L –LUPINS/LEGUME   F –FISH   M - MUSTARD  S - SOYA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4D31876-7D34-9C45-B831-1CC0F6CA7183}"/>
              </a:ext>
            </a:extLst>
          </p:cNvPr>
          <p:cNvSpPr txBox="1"/>
          <p:nvPr/>
        </p:nvSpPr>
        <p:spPr>
          <a:xfrm>
            <a:off x="16117" y="1482631"/>
            <a:ext cx="68075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rgbClr val="9E1B32"/>
                </a:solidFill>
                <a:latin typeface="Arial" panose="020B0604020202020204" pitchFamily="34" charset="0"/>
                <a:ea typeface="Comic Sans MS" charset="0"/>
                <a:cs typeface="Arial" panose="020B0604020202020204" pitchFamily="34" charset="0"/>
              </a:rPr>
              <a:t>V-vegetarian  VE-vegan  G-gluten  D-dairy  E-egg  L-lupin/legumes  C-celery  F-fish S-soy M-mustard</a:t>
            </a: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A3313B94-6D44-B34D-B384-8445CE48FC5E}"/>
              </a:ext>
            </a:extLst>
          </p:cNvPr>
          <p:cNvSpPr txBox="1">
            <a:spLocks/>
          </p:cNvSpPr>
          <p:nvPr/>
        </p:nvSpPr>
        <p:spPr>
          <a:xfrm>
            <a:off x="555293" y="3611490"/>
            <a:ext cx="2630606" cy="267915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>
                <a:solidFill>
                  <a:schemeClr val="bg1"/>
                </a:solidFill>
                <a:latin typeface="+mn-lt"/>
              </a:rPr>
              <a:t>MONDAY</a:t>
            </a:r>
            <a:r>
              <a:rPr lang="en-US" sz="1600" dirty="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BD322411-792C-AD45-9C25-898DE8B0E3E0}"/>
              </a:ext>
            </a:extLst>
          </p:cNvPr>
          <p:cNvSpPr txBox="1">
            <a:spLocks/>
          </p:cNvSpPr>
          <p:nvPr/>
        </p:nvSpPr>
        <p:spPr>
          <a:xfrm>
            <a:off x="551797" y="5862511"/>
            <a:ext cx="2630606" cy="267915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>
                <a:solidFill>
                  <a:schemeClr val="bg1"/>
                </a:solidFill>
                <a:latin typeface="+mn-lt"/>
              </a:rPr>
              <a:t>WEDNESDAY</a:t>
            </a:r>
            <a:r>
              <a:rPr lang="en-US" sz="1600" dirty="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46" name="Title 1">
            <a:extLst>
              <a:ext uri="{FF2B5EF4-FFF2-40B4-BE49-F238E27FC236}">
                <a16:creationId xmlns:a16="http://schemas.microsoft.com/office/drawing/2014/main" id="{731378B2-F7CC-1C47-83C7-24819607102D}"/>
              </a:ext>
            </a:extLst>
          </p:cNvPr>
          <p:cNvSpPr txBox="1">
            <a:spLocks/>
          </p:cNvSpPr>
          <p:nvPr/>
        </p:nvSpPr>
        <p:spPr>
          <a:xfrm>
            <a:off x="3618080" y="5862511"/>
            <a:ext cx="2630606" cy="267915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>
                <a:solidFill>
                  <a:schemeClr val="bg1"/>
                </a:solidFill>
              </a:rPr>
              <a:t>THURSDAY</a:t>
            </a:r>
            <a:r>
              <a:rPr lang="en-US" sz="1600" dirty="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50" name="Title 1">
            <a:extLst>
              <a:ext uri="{FF2B5EF4-FFF2-40B4-BE49-F238E27FC236}">
                <a16:creationId xmlns:a16="http://schemas.microsoft.com/office/drawing/2014/main" id="{14B06675-F10A-E044-BF59-20A203062EE5}"/>
              </a:ext>
            </a:extLst>
          </p:cNvPr>
          <p:cNvSpPr txBox="1">
            <a:spLocks/>
          </p:cNvSpPr>
          <p:nvPr/>
        </p:nvSpPr>
        <p:spPr>
          <a:xfrm>
            <a:off x="2095952" y="8131188"/>
            <a:ext cx="2630606" cy="267915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>
                <a:solidFill>
                  <a:schemeClr val="bg1"/>
                </a:solidFill>
                <a:latin typeface="+mn-lt"/>
              </a:rPr>
              <a:t>FRIDAY</a:t>
            </a:r>
            <a:r>
              <a:rPr lang="en-US" sz="1600" dirty="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2738A892-20F2-9F4F-9B42-BB5C7A4CC566}"/>
              </a:ext>
            </a:extLst>
          </p:cNvPr>
          <p:cNvSpPr/>
          <p:nvPr/>
        </p:nvSpPr>
        <p:spPr>
          <a:xfrm>
            <a:off x="445243" y="1850414"/>
            <a:ext cx="5882470" cy="1605242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000" b="1" u="sng" dirty="0">
              <a:solidFill>
                <a:srgbClr val="6FBE44"/>
              </a:solidFill>
            </a:endParaRPr>
          </a:p>
          <a:p>
            <a:endParaRPr lang="en-US" sz="1000" b="1" u="sng" dirty="0">
              <a:solidFill>
                <a:srgbClr val="6FBE44"/>
              </a:solidFill>
              <a:latin typeface="+mj-lt"/>
              <a:cs typeface="Arial" panose="020B0604020202020204" pitchFamily="34" charset="0"/>
            </a:endParaRPr>
          </a:p>
          <a:p>
            <a:r>
              <a:rPr lang="en-US" sz="1000" b="1" u="sng" dirty="0">
                <a:solidFill>
                  <a:srgbClr val="6FBE44"/>
                </a:solidFill>
                <a:latin typeface="+mj-lt"/>
                <a:cs typeface="Arial" panose="020B0604020202020204" pitchFamily="34" charset="0"/>
              </a:rPr>
              <a:t>Penne Pasta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VE/G </a:t>
            </a:r>
            <a:r>
              <a:rPr lang="en-US" sz="1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with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Protein rich red sa</a:t>
            </a:r>
            <a:r>
              <a:rPr lang="en-US" sz="1000" b="1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uce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VE/L/C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OR Beef </a:t>
            </a:r>
            <a:r>
              <a:rPr lang="en-US" sz="1000" b="1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bolognese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sauce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L/C</a:t>
            </a:r>
          </a:p>
          <a:p>
            <a:r>
              <a:rPr lang="en-US" sz="900" i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Whole-wheat pasta, tomato, lentil, carrot, celery, garlic, onion, basil, cinnamon, olive oil, salt, pepper, oregano </a:t>
            </a:r>
          </a:p>
          <a:p>
            <a:r>
              <a:rPr lang="en-US" sz="900" i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(Beef Bolognese includes lean beef mince, bay leaf, parsley)</a:t>
            </a:r>
          </a:p>
          <a:p>
            <a:endParaRPr lang="en-US" sz="800" i="1" dirty="0">
              <a:solidFill>
                <a:schemeClr val="tx2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0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NEW</a:t>
            </a:r>
            <a:r>
              <a:rPr lang="en-US" sz="1000" b="1" dirty="0">
                <a:solidFill>
                  <a:srgbClr val="00B050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000" b="1" u="sng" dirty="0">
                <a:solidFill>
                  <a:srgbClr val="6FBE44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Gluten free pasta </a:t>
            </a:r>
            <a:r>
              <a:rPr lang="en-US" sz="1000" b="1" dirty="0">
                <a:solidFill>
                  <a:srgbClr val="9E1B32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VE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pre-ordered at first break </a:t>
            </a:r>
          </a:p>
          <a:p>
            <a:endParaRPr lang="en-US" sz="1000" i="1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r>
              <a:rPr lang="en-US" sz="1000" b="1" u="sng" dirty="0">
                <a:solidFill>
                  <a:srgbClr val="6FBE44"/>
                </a:solidFill>
                <a:latin typeface="+mj-lt"/>
                <a:cs typeface="Arial" panose="020B0604020202020204" pitchFamily="34" charset="0"/>
              </a:rPr>
              <a:t>Jacket potatoes (Gluten free)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VE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Pre-order at first break  for lunch break</a:t>
            </a:r>
            <a:endParaRPr lang="en-US" sz="1000" b="1" dirty="0">
              <a:solidFill>
                <a:srgbClr val="9E1B32"/>
              </a:solidFill>
              <a:latin typeface="+mj-lt"/>
              <a:cs typeface="Arial" panose="020B0604020202020204" pitchFamily="34" charset="0"/>
            </a:endParaRPr>
          </a:p>
          <a:p>
            <a:r>
              <a:rPr lang="en-US" sz="1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with a choice of topping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Baked beans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VE/L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Cheddar cheese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V/D</a:t>
            </a:r>
            <a:r>
              <a:rPr lang="en-US" sz="1000" b="1" dirty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Sweetcorn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VE</a:t>
            </a:r>
            <a:r>
              <a:rPr lang="en-US" sz="1000" b="1" dirty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Chicken mayo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E/S/M</a:t>
            </a:r>
            <a:r>
              <a:rPr lang="en-US" sz="1000" b="1" dirty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Tuna mayo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F/E/M/S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BBQ chicken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S/M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Beef </a:t>
            </a:r>
            <a:r>
              <a:rPr lang="en-US" sz="1000" b="1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bolognese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L/C</a:t>
            </a:r>
            <a:endParaRPr lang="en-US" sz="1000" i="1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US" sz="900" i="1" dirty="0">
              <a:solidFill>
                <a:srgbClr val="FF0000"/>
              </a:solidFill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CC47BBD4-58C7-5642-B45B-5E37D40CF018}"/>
              </a:ext>
            </a:extLst>
          </p:cNvPr>
          <p:cNvSpPr txBox="1">
            <a:spLocks/>
          </p:cNvSpPr>
          <p:nvPr/>
        </p:nvSpPr>
        <p:spPr>
          <a:xfrm>
            <a:off x="2037496" y="1896452"/>
            <a:ext cx="2630606" cy="152877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>
                <a:solidFill>
                  <a:schemeClr val="bg1"/>
                </a:solidFill>
              </a:rPr>
              <a:t>SERVED MONDAY-THURSDAY </a:t>
            </a:r>
          </a:p>
        </p:txBody>
      </p:sp>
      <p:pic>
        <p:nvPicPr>
          <p:cNvPr id="6" name="Placeholder">
            <a:extLst>
              <a:ext uri="{FF2B5EF4-FFF2-40B4-BE49-F238E27FC236}">
                <a16:creationId xmlns:a16="http://schemas.microsoft.com/office/drawing/2014/main" id="{4BA94F39-CBAE-9425-6577-818F45F9A0E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515" y="117527"/>
            <a:ext cx="945443" cy="962034"/>
          </a:xfrm>
          <a:prstGeom prst="ellipse">
            <a:avLst/>
          </a:prstGeom>
          <a:ln w="76200">
            <a:solidFill>
              <a:schemeClr val="bg1"/>
            </a:solidFill>
          </a:ln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2B451D2-F953-79F5-9E65-17608D1AB23F}"/>
              </a:ext>
            </a:extLst>
          </p:cNvPr>
          <p:cNvCxnSpPr>
            <a:cxnSpLocks/>
          </p:cNvCxnSpPr>
          <p:nvPr/>
        </p:nvCxnSpPr>
        <p:spPr>
          <a:xfrm>
            <a:off x="1174569" y="457200"/>
            <a:ext cx="4887021" cy="0"/>
          </a:xfrm>
          <a:prstGeom prst="line">
            <a:avLst/>
          </a:prstGeom>
          <a:ln>
            <a:solidFill>
              <a:srgbClr val="43A374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4025FEE-E670-BEF1-C6A3-07BD3E880AA4}"/>
              </a:ext>
            </a:extLst>
          </p:cNvPr>
          <p:cNvCxnSpPr>
            <a:cxnSpLocks/>
          </p:cNvCxnSpPr>
          <p:nvPr/>
        </p:nvCxnSpPr>
        <p:spPr>
          <a:xfrm>
            <a:off x="1174569" y="1079561"/>
            <a:ext cx="4887021" cy="0"/>
          </a:xfrm>
          <a:prstGeom prst="line">
            <a:avLst/>
          </a:prstGeom>
          <a:ln>
            <a:solidFill>
              <a:srgbClr val="43A374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BCBEA017-FE14-E9AB-0EAD-EF8D7A4F284B}"/>
              </a:ext>
            </a:extLst>
          </p:cNvPr>
          <p:cNvSpPr txBox="1">
            <a:spLocks/>
          </p:cNvSpPr>
          <p:nvPr/>
        </p:nvSpPr>
        <p:spPr>
          <a:xfrm>
            <a:off x="3465690" y="3986561"/>
            <a:ext cx="2970409" cy="16815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000" b="1" u="sng" dirty="0">
                <a:solidFill>
                  <a:srgbClr val="6FBE44"/>
                </a:solidFill>
              </a:rPr>
              <a:t>Veg Hot Meal </a:t>
            </a:r>
            <a:r>
              <a:rPr lang="en-US" sz="1000" b="1" dirty="0">
                <a:solidFill>
                  <a:srgbClr val="6FBE44"/>
                </a:solidFill>
              </a:rPr>
              <a:t>– </a:t>
            </a:r>
            <a:r>
              <a:rPr lang="en-US" sz="1000" b="1" dirty="0">
                <a:latin typeface="+mn-lt"/>
              </a:rPr>
              <a:t>Vegetable noodles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V/G/E/L/S/C</a:t>
            </a:r>
            <a:endParaRPr lang="en-US" sz="1000" b="1" dirty="0">
              <a:solidFill>
                <a:schemeClr val="tx2"/>
              </a:solidFill>
              <a:latin typeface="+mn-lt"/>
            </a:endParaRPr>
          </a:p>
          <a:p>
            <a:pPr algn="l"/>
            <a:r>
              <a:rPr lang="en-US" sz="900" i="1" dirty="0">
                <a:latin typeface="+mn-lt"/>
              </a:rPr>
              <a:t>Egg noodles, rice noodles, mixed capsicum, celery, cabbage carrot, onion, garlic, ginger, soy sauce, olive oil</a:t>
            </a:r>
          </a:p>
          <a:p>
            <a:pPr algn="l"/>
            <a:endParaRPr lang="en-US" sz="1000" b="1" dirty="0">
              <a:solidFill>
                <a:srgbClr val="9E1B32"/>
              </a:solidFill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</a:rPr>
              <a:t>Non-Veg Hot Meal</a:t>
            </a:r>
            <a:r>
              <a:rPr lang="en-US" sz="1000" b="1" dirty="0">
                <a:solidFill>
                  <a:srgbClr val="6FBE44"/>
                </a:solidFill>
              </a:rPr>
              <a:t>- </a:t>
            </a:r>
            <a:r>
              <a:rPr lang="en-US" sz="1000" b="1" dirty="0">
                <a:latin typeface="+mn-lt"/>
              </a:rPr>
              <a:t>Chicken teriyaki noodles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G/E/L/S</a:t>
            </a:r>
            <a:endParaRPr lang="en-US" sz="1000" b="1" dirty="0">
              <a:solidFill>
                <a:schemeClr val="tx2"/>
              </a:solidFill>
              <a:latin typeface="+mn-lt"/>
            </a:endParaRPr>
          </a:p>
          <a:p>
            <a:pPr algn="l"/>
            <a:r>
              <a:rPr lang="en-US" sz="900" i="1" dirty="0">
                <a:latin typeface="+mn-lt"/>
              </a:rPr>
              <a:t>Chicken breast, egg noodles, rice noodles, cabbage, capsicum, green beans, carrot, onion, garlic, teriyaki sauce, egg, olive oil</a:t>
            </a:r>
          </a:p>
          <a:p>
            <a:pPr algn="l"/>
            <a:endParaRPr lang="en-US" sz="900" i="1" dirty="0">
              <a:solidFill>
                <a:schemeClr val="tx2"/>
              </a:solidFill>
            </a:endParaRPr>
          </a:p>
          <a:p>
            <a:pPr algn="l"/>
            <a:endParaRPr lang="en-US" sz="500" dirty="0">
              <a:solidFill>
                <a:srgbClr val="6FBE44"/>
              </a:solidFill>
              <a:latin typeface="+mn-lt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1787A6C-CE27-1B38-9249-33F166954EF1}"/>
              </a:ext>
            </a:extLst>
          </p:cNvPr>
          <p:cNvSpPr txBox="1">
            <a:spLocks/>
          </p:cNvSpPr>
          <p:nvPr/>
        </p:nvSpPr>
        <p:spPr>
          <a:xfrm>
            <a:off x="431914" y="4689473"/>
            <a:ext cx="3023596" cy="12918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000" b="1" u="sng" dirty="0">
                <a:solidFill>
                  <a:srgbClr val="6FBE44"/>
                </a:solidFill>
              </a:rPr>
              <a:t>Veg Hot Meal </a:t>
            </a:r>
            <a:r>
              <a:rPr lang="en-US" sz="1000" b="1" dirty="0">
                <a:solidFill>
                  <a:srgbClr val="6FBE44"/>
                </a:solidFill>
              </a:rPr>
              <a:t>– </a:t>
            </a:r>
            <a:r>
              <a:rPr lang="en-US" sz="1000" b="1" dirty="0"/>
              <a:t>Egg fried rice </a:t>
            </a:r>
            <a:r>
              <a:rPr lang="en-US" sz="1000" b="1" dirty="0">
                <a:solidFill>
                  <a:srgbClr val="9E1B32"/>
                </a:solidFill>
              </a:rPr>
              <a:t>V/L/S</a:t>
            </a:r>
          </a:p>
          <a:p>
            <a:pPr algn="l"/>
            <a:r>
              <a:rPr lang="en-US" sz="9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Rice, egg, pea, carrot onion, ginger, garlic, soy sauce </a:t>
            </a:r>
          </a:p>
          <a:p>
            <a:pPr algn="l"/>
            <a:endParaRPr lang="en-US" sz="900" i="1" dirty="0"/>
          </a:p>
          <a:p>
            <a:pPr algn="l"/>
            <a:r>
              <a:rPr lang="en-US" sz="1000" b="1" u="sng" dirty="0">
                <a:solidFill>
                  <a:srgbClr val="6FBE44"/>
                </a:solidFill>
              </a:rPr>
              <a:t>Non-Veg Hot Meal</a:t>
            </a:r>
            <a:r>
              <a:rPr lang="en-US" sz="1000" b="1" dirty="0">
                <a:solidFill>
                  <a:srgbClr val="6FBE44"/>
                </a:solidFill>
              </a:rPr>
              <a:t> –</a:t>
            </a:r>
            <a:r>
              <a:rPr lang="en-US" sz="1000" b="1" dirty="0">
                <a:solidFill>
                  <a:schemeClr val="tx2"/>
                </a:solidFill>
              </a:rPr>
              <a:t> </a:t>
            </a:r>
            <a:r>
              <a:rPr lang="en-US" sz="1000" b="1" dirty="0">
                <a:latin typeface="+mn-lt"/>
              </a:rPr>
              <a:t>Beef burrito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D/G/L</a:t>
            </a:r>
          </a:p>
          <a:p>
            <a:pPr algn="l"/>
            <a:r>
              <a:rPr lang="en-US" sz="900" i="1" dirty="0">
                <a:latin typeface="+mn-lt"/>
              </a:rPr>
              <a:t>Whole wheat tortilla, lean minced beef, rice, avocado, tomato, cheese, onion, capsicum, paprika, cumin, coriander, kidney beans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/>
              <a:t>Fresh salsa </a:t>
            </a:r>
            <a:r>
              <a:rPr lang="en-US" sz="1000" b="1" dirty="0">
                <a:solidFill>
                  <a:srgbClr val="9E1B32"/>
                </a:solidFill>
              </a:rPr>
              <a:t>VE</a:t>
            </a:r>
          </a:p>
          <a:p>
            <a:pPr algn="l"/>
            <a:r>
              <a:rPr lang="en-US" sz="900" i="1" dirty="0">
                <a:latin typeface="+mn-lt"/>
              </a:rPr>
              <a:t>Tomato, tomato paste, onion, garlic, carrot, celery, lentil, </a:t>
            </a:r>
          </a:p>
          <a:p>
            <a:pPr algn="l"/>
            <a:r>
              <a:rPr lang="en-US" sz="900" i="1" dirty="0">
                <a:latin typeface="+mn-lt"/>
              </a:rPr>
              <a:t>oregano, basil</a:t>
            </a:r>
          </a:p>
          <a:p>
            <a:pPr algn="l"/>
            <a:endParaRPr lang="en-US" sz="900" b="1" dirty="0">
              <a:latin typeface="+mn-lt"/>
              <a:cs typeface="Calibri Light" panose="020F03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/>
              <a:t>Both served with sauteed carrots &amp; </a:t>
            </a:r>
            <a:r>
              <a:rPr lang="en-US" sz="1000" b="1" dirty="0" err="1"/>
              <a:t>courgettes</a:t>
            </a:r>
            <a:r>
              <a:rPr lang="en-US" sz="1000" b="1" dirty="0"/>
              <a:t> </a:t>
            </a:r>
            <a:r>
              <a:rPr lang="en-US" sz="1000" b="1" dirty="0">
                <a:solidFill>
                  <a:srgbClr val="9E1B32"/>
                </a:solidFill>
              </a:rPr>
              <a:t>VE </a:t>
            </a:r>
          </a:p>
          <a:p>
            <a:pPr algn="l"/>
            <a:endParaRPr lang="en-US" sz="900" b="1" i="1" dirty="0">
              <a:latin typeface="+mn-lt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algn="l"/>
            <a:r>
              <a:rPr lang="en-US" sz="800" b="1" dirty="0">
                <a:solidFill>
                  <a:srgbClr val="9E1B32"/>
                </a:solidFill>
              </a:rPr>
              <a:t> </a:t>
            </a:r>
            <a:endParaRPr lang="en-US" sz="1100" i="1" dirty="0">
              <a:solidFill>
                <a:schemeClr val="tx2"/>
              </a:solidFill>
            </a:endParaRPr>
          </a:p>
          <a:p>
            <a:pPr algn="l"/>
            <a:endParaRPr lang="en-US" sz="700" dirty="0">
              <a:solidFill>
                <a:srgbClr val="9E1B32"/>
              </a:solidFill>
              <a:latin typeface="+mn-lt"/>
            </a:endParaRPr>
          </a:p>
          <a:p>
            <a:pPr algn="l"/>
            <a:endParaRPr lang="en-US" sz="700" dirty="0">
              <a:solidFill>
                <a:srgbClr val="9E1B32"/>
              </a:solidFill>
              <a:latin typeface="+mn-lt"/>
            </a:endParaRPr>
          </a:p>
          <a:p>
            <a:pPr algn="l"/>
            <a:endParaRPr lang="en-US" sz="1000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dirty="0">
              <a:solidFill>
                <a:srgbClr val="2B6447"/>
              </a:solidFill>
              <a:latin typeface="+mn-lt"/>
            </a:endParaRPr>
          </a:p>
          <a:p>
            <a:pPr algn="l"/>
            <a:endParaRPr lang="en-US" sz="1000" dirty="0">
              <a:solidFill>
                <a:srgbClr val="9E1B32"/>
              </a:solidFill>
              <a:latin typeface="+mn-lt"/>
            </a:endParaRPr>
          </a:p>
          <a:p>
            <a:pPr algn="l"/>
            <a:endParaRPr lang="en-US" sz="1000" dirty="0">
              <a:solidFill>
                <a:srgbClr val="9E1B32"/>
              </a:solidFill>
              <a:latin typeface="+mn-lt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434C217-5BC0-A012-9B69-9C21221FD8FF}"/>
              </a:ext>
            </a:extLst>
          </p:cNvPr>
          <p:cNvSpPr txBox="1">
            <a:spLocks/>
          </p:cNvSpPr>
          <p:nvPr/>
        </p:nvSpPr>
        <p:spPr>
          <a:xfrm>
            <a:off x="431914" y="6102549"/>
            <a:ext cx="3006778" cy="16347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000" u="sng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u="sng" dirty="0">
              <a:solidFill>
                <a:srgbClr val="6FBE44"/>
              </a:solidFill>
              <a:latin typeface="+mn-lt"/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</a:rPr>
              <a:t>Veg Hot Meal </a:t>
            </a:r>
            <a:r>
              <a:rPr lang="en-US" sz="1000" b="1" dirty="0">
                <a:solidFill>
                  <a:srgbClr val="6FBE44"/>
                </a:solidFill>
              </a:rPr>
              <a:t>– </a:t>
            </a:r>
            <a:r>
              <a:rPr lang="en-US" sz="1000" b="1" dirty="0"/>
              <a:t>Cheese &amp; tomato potato bake </a:t>
            </a:r>
            <a:r>
              <a:rPr lang="en-US" sz="1000" b="1" dirty="0">
                <a:solidFill>
                  <a:srgbClr val="9E1B32"/>
                </a:solidFill>
              </a:rPr>
              <a:t>V/D/G</a:t>
            </a:r>
          </a:p>
          <a:p>
            <a:pPr algn="l"/>
            <a:r>
              <a:rPr lang="en-US" sz="9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Potato, tomato, passata, carrot, onion, cherry tomatoes, garlic, paprika, mixed herbs, low fat cheese, breadcrumbs</a:t>
            </a:r>
            <a:endParaRPr lang="en-US" sz="900" i="1" dirty="0"/>
          </a:p>
          <a:p>
            <a:pPr algn="l"/>
            <a:endParaRPr lang="en-US" sz="1000" b="1" dirty="0">
              <a:solidFill>
                <a:srgbClr val="9E1B32"/>
              </a:solidFill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</a:rPr>
              <a:t>Non-Veg Hot Meal </a:t>
            </a:r>
            <a:r>
              <a:rPr lang="en-US" sz="1000" b="1" dirty="0">
                <a:solidFill>
                  <a:srgbClr val="6FBE44"/>
                </a:solidFill>
              </a:rPr>
              <a:t>– </a:t>
            </a:r>
            <a:r>
              <a:rPr lang="en-US" sz="1000" b="1" dirty="0">
                <a:latin typeface="+mn-lt"/>
              </a:rPr>
              <a:t>Butter chicken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D</a:t>
            </a:r>
            <a:r>
              <a:rPr lang="en-US" sz="10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1000" b="1" dirty="0">
                <a:latin typeface="+mn-lt"/>
              </a:rPr>
              <a:t>Rice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VE</a:t>
            </a:r>
            <a:endParaRPr lang="en-US" sz="1000" b="1" dirty="0">
              <a:solidFill>
                <a:srgbClr val="C00000"/>
              </a:solidFill>
            </a:endParaRPr>
          </a:p>
          <a:p>
            <a:pPr algn="l"/>
            <a:r>
              <a:rPr lang="en-US" sz="9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Chicken breast, ginger onion, garlic, coriander, cumin garam masala, turmeric, tomato, natural yogurt, low fat butter, rice</a:t>
            </a:r>
          </a:p>
          <a:p>
            <a:pPr algn="l"/>
            <a:endParaRPr lang="en-US" sz="900" i="1" dirty="0">
              <a:solidFill>
                <a:srgbClr val="6FBE44"/>
              </a:solidFill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/>
              <a:t>Both served with broccoli &amp; carrots </a:t>
            </a:r>
            <a:r>
              <a:rPr lang="en-US" sz="1000" b="1" dirty="0">
                <a:solidFill>
                  <a:srgbClr val="9E1B32"/>
                </a:solidFill>
              </a:rPr>
              <a:t>VE</a:t>
            </a:r>
          </a:p>
          <a:p>
            <a:pPr algn="l"/>
            <a:endParaRPr lang="en-US" sz="1000" dirty="0">
              <a:solidFill>
                <a:srgbClr val="6FBE44"/>
              </a:solidFill>
              <a:latin typeface="+mn-lt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0AEB3CC-03BC-BCA1-5F2D-6D27A280EA4F}"/>
              </a:ext>
            </a:extLst>
          </p:cNvPr>
          <p:cNvSpPr txBox="1">
            <a:spLocks/>
          </p:cNvSpPr>
          <p:nvPr/>
        </p:nvSpPr>
        <p:spPr>
          <a:xfrm>
            <a:off x="3518120" y="6191135"/>
            <a:ext cx="3030495" cy="18262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200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u="sng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u="sng" dirty="0">
              <a:solidFill>
                <a:srgbClr val="6FBE44"/>
              </a:solidFill>
              <a:latin typeface="+mn-lt"/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</a:rPr>
              <a:t>Veg Hot Meal </a:t>
            </a:r>
            <a:r>
              <a:rPr lang="en-US" sz="1000" b="1" dirty="0">
                <a:solidFill>
                  <a:srgbClr val="6FBE44"/>
                </a:solidFill>
              </a:rPr>
              <a:t>– </a:t>
            </a:r>
            <a:r>
              <a:rPr lang="en-US" sz="1000" b="1" dirty="0"/>
              <a:t>Margarita pizza  fingers </a:t>
            </a:r>
            <a:r>
              <a:rPr lang="en-US" sz="1000" b="1" dirty="0">
                <a:solidFill>
                  <a:srgbClr val="9E1B32"/>
                </a:solidFill>
              </a:rPr>
              <a:t>V/G/D/L/C</a:t>
            </a:r>
            <a:endParaRPr lang="en-US" sz="1000" b="1" dirty="0">
              <a:solidFill>
                <a:schemeClr val="tx2"/>
              </a:solidFill>
            </a:endParaRPr>
          </a:p>
          <a:p>
            <a:pPr algn="l"/>
            <a:r>
              <a:rPr lang="en-US" sz="900" i="1" dirty="0">
                <a:latin typeface="+mn-lt"/>
              </a:rPr>
              <a:t>Flour, yeast, sugar, salt, olive oil, low fat cheese, onion, garlic, tomato, tomato paste, carrot, celery, lentil, </a:t>
            </a:r>
          </a:p>
          <a:p>
            <a:pPr algn="l"/>
            <a:r>
              <a:rPr lang="en-US" sz="900" i="1" dirty="0">
                <a:latin typeface="+mn-lt"/>
              </a:rPr>
              <a:t>oregano, basil</a:t>
            </a:r>
          </a:p>
          <a:p>
            <a:pPr algn="l"/>
            <a:r>
              <a:rPr lang="en-US" sz="1000" b="1" u="sng" dirty="0">
                <a:solidFill>
                  <a:srgbClr val="6FBE44"/>
                </a:solidFill>
              </a:rPr>
              <a:t>Non-Veg Hot Meal </a:t>
            </a:r>
            <a:r>
              <a:rPr lang="en-US" sz="1000" b="1" dirty="0">
                <a:solidFill>
                  <a:srgbClr val="6FBE44"/>
                </a:solidFill>
              </a:rPr>
              <a:t>– </a:t>
            </a:r>
            <a:r>
              <a:rPr lang="en-US" sz="1000" b="1" dirty="0">
                <a:latin typeface="+mn-lt"/>
              </a:rPr>
              <a:t>Chicken burger with lettuce &amp; </a:t>
            </a:r>
            <a:r>
              <a:rPr lang="en-US" sz="1050" b="1" dirty="0">
                <a:latin typeface="+mn-lt"/>
              </a:rPr>
              <a:t>marinara sauce </a:t>
            </a:r>
            <a:r>
              <a:rPr lang="en-US" sz="1050" b="1" dirty="0">
                <a:solidFill>
                  <a:srgbClr val="9E1B32"/>
                </a:solidFill>
                <a:latin typeface="+mn-lt"/>
              </a:rPr>
              <a:t>G/E/L/C</a:t>
            </a:r>
          </a:p>
          <a:p>
            <a:pPr algn="l"/>
            <a:r>
              <a:rPr lang="en-US" sz="900" i="1" dirty="0">
                <a:latin typeface="+mn-lt"/>
                <a:ea typeface="Times New Roman" panose="02020603050405020304" pitchFamily="18" charset="0"/>
                <a:cs typeface="Calibri Light" panose="020F0302020204030204" pitchFamily="34" charset="0"/>
              </a:rPr>
              <a:t>Chicken mince, lettuce, seasoning, </a:t>
            </a:r>
            <a:r>
              <a:rPr lang="en-US" sz="900" i="1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Italian herbs</a:t>
            </a:r>
            <a:r>
              <a:rPr lang="en-US" sz="900" i="1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, tomato, lentil, carrot, garlic, onion, olive oil, </a:t>
            </a:r>
            <a:r>
              <a:rPr lang="en-US" sz="900" i="1" dirty="0">
                <a:latin typeface="+mn-lt"/>
                <a:ea typeface="Times New Roman" panose="02020603050405020304" pitchFamily="18" charset="0"/>
                <a:cs typeface="Calibri Light" panose="020F0302020204030204" pitchFamily="34" charset="0"/>
              </a:rPr>
              <a:t>bread roll</a:t>
            </a:r>
          </a:p>
          <a:p>
            <a:pPr algn="l"/>
            <a:endParaRPr lang="en-US" sz="1000" b="1" dirty="0">
              <a:solidFill>
                <a:srgbClr val="9E1B32"/>
              </a:solidFill>
              <a:latin typeface="+mn-lt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/>
              <a:t>Both served with skin on wedges </a:t>
            </a:r>
            <a:r>
              <a:rPr lang="en-US" sz="1000" b="1" dirty="0">
                <a:solidFill>
                  <a:srgbClr val="9E1B32"/>
                </a:solidFill>
              </a:rPr>
              <a:t>VE 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</a:p>
          <a:p>
            <a:pPr algn="l"/>
            <a:r>
              <a:rPr lang="en-US" sz="900" i="1" dirty="0">
                <a:latin typeface="+mn-lt"/>
              </a:rPr>
              <a:t>Potato, olive oil, salt, pepper 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/>
              <a:t>Garden peas </a:t>
            </a:r>
            <a:r>
              <a:rPr lang="en-US" sz="1000" b="1" dirty="0">
                <a:solidFill>
                  <a:srgbClr val="9E1B32"/>
                </a:solidFill>
              </a:rPr>
              <a:t>VE/L</a:t>
            </a:r>
            <a:r>
              <a:rPr lang="en-US" sz="1000" b="1" dirty="0">
                <a:solidFill>
                  <a:schemeClr val="tx2"/>
                </a:solidFill>
              </a:rPr>
              <a:t> </a:t>
            </a:r>
            <a:r>
              <a:rPr lang="en-US" sz="1000" b="1" dirty="0"/>
              <a:t>and sweetcorn </a:t>
            </a:r>
            <a:r>
              <a:rPr lang="en-US" sz="1000" b="1" dirty="0">
                <a:solidFill>
                  <a:srgbClr val="9E1B32"/>
                </a:solidFill>
              </a:rPr>
              <a:t>VE</a:t>
            </a:r>
            <a:endParaRPr lang="en-US" sz="1000" i="1" dirty="0"/>
          </a:p>
          <a:p>
            <a:pPr algn="l"/>
            <a:endParaRPr lang="en-US" sz="1000" b="1" dirty="0">
              <a:solidFill>
                <a:srgbClr val="9E1B32"/>
              </a:solidFill>
              <a:latin typeface="+mn-lt"/>
            </a:endParaRPr>
          </a:p>
          <a:p>
            <a:pPr algn="l"/>
            <a:endParaRPr lang="en-US" sz="900" dirty="0">
              <a:solidFill>
                <a:srgbClr val="9E1B32"/>
              </a:solidFill>
              <a:latin typeface="+mn-lt"/>
            </a:endParaRPr>
          </a:p>
          <a:p>
            <a:pPr algn="l"/>
            <a:endParaRPr lang="en-US" sz="1000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dirty="0">
              <a:solidFill>
                <a:srgbClr val="9E1B32"/>
              </a:solidFill>
              <a:latin typeface="+mn-lt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243CE88-352C-C66B-A9B2-D1314E99BEE4}"/>
              </a:ext>
            </a:extLst>
          </p:cNvPr>
          <p:cNvSpPr txBox="1">
            <a:spLocks/>
          </p:cNvSpPr>
          <p:nvPr/>
        </p:nvSpPr>
        <p:spPr>
          <a:xfrm>
            <a:off x="424221" y="8986710"/>
            <a:ext cx="6215416" cy="6001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000" b="1" u="sng" dirty="0">
                <a:solidFill>
                  <a:srgbClr val="6FBE44"/>
                </a:solidFill>
              </a:rPr>
              <a:t>Veg Hot Meal </a:t>
            </a:r>
            <a:r>
              <a:rPr lang="en-US" sz="1000" b="1" dirty="0">
                <a:solidFill>
                  <a:srgbClr val="6FBE44"/>
                </a:solidFill>
              </a:rPr>
              <a:t>– </a:t>
            </a:r>
            <a:r>
              <a:rPr lang="en-US" sz="1000" b="1" dirty="0"/>
              <a:t>Teriyaki mushroom bao buns </a:t>
            </a:r>
            <a:r>
              <a:rPr lang="en-US" sz="1000" b="1" dirty="0">
                <a:solidFill>
                  <a:srgbClr val="9E1B32"/>
                </a:solidFill>
              </a:rPr>
              <a:t>VE/G/S</a:t>
            </a:r>
          </a:p>
          <a:p>
            <a:pPr algn="l"/>
            <a:r>
              <a:rPr lang="en-US" sz="900" i="1" dirty="0">
                <a:latin typeface="+mn-lt"/>
              </a:rPr>
              <a:t>Bao bun, mushroom, soy sauce, ginger, garlic, shredded carrot, shredded cabbage, coriander</a:t>
            </a:r>
          </a:p>
          <a:p>
            <a:pPr algn="l"/>
            <a:endParaRPr lang="en-US" sz="800" b="1" dirty="0">
              <a:solidFill>
                <a:srgbClr val="9E1B32"/>
              </a:solidFill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</a:rPr>
              <a:t>Non-Veg Hot Meal </a:t>
            </a:r>
            <a:r>
              <a:rPr lang="en-US" sz="1000" b="1" dirty="0">
                <a:solidFill>
                  <a:srgbClr val="6FBE44"/>
                </a:solidFill>
              </a:rPr>
              <a:t>– </a:t>
            </a:r>
            <a:r>
              <a:rPr lang="en-US" sz="1000" b="1" dirty="0"/>
              <a:t>Teriyaki chicken bao buns </a:t>
            </a:r>
            <a:r>
              <a:rPr lang="en-US" sz="1000" b="1" dirty="0">
                <a:solidFill>
                  <a:srgbClr val="9E1B32"/>
                </a:solidFill>
              </a:rPr>
              <a:t>G/S</a:t>
            </a:r>
          </a:p>
          <a:p>
            <a:pPr algn="l"/>
            <a:r>
              <a:rPr lang="en-US" sz="900" i="1" dirty="0">
                <a:latin typeface="+mn-lt"/>
              </a:rPr>
              <a:t>Bao bun, chicken breast, soy sauce, ginger, garlic, shredded carrot, shredded cabbage, coriander</a:t>
            </a:r>
          </a:p>
          <a:p>
            <a:pPr algn="l"/>
            <a:endParaRPr lang="en-US" sz="900" b="1" dirty="0">
              <a:solidFill>
                <a:srgbClr val="9E1B32"/>
              </a:solidFill>
            </a:endParaRPr>
          </a:p>
          <a:p>
            <a:pPr algn="l"/>
            <a:endParaRPr lang="en-US" sz="800" i="1" dirty="0">
              <a:solidFill>
                <a:srgbClr val="9E1B32"/>
              </a:solidFill>
              <a:latin typeface="+mn-lt"/>
            </a:endParaRPr>
          </a:p>
          <a:p>
            <a:pPr algn="l"/>
            <a:endParaRPr lang="en-US" sz="1100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dirty="0">
              <a:solidFill>
                <a:srgbClr val="6FBE44"/>
              </a:solidFill>
              <a:latin typeface="+mn-lt"/>
            </a:endParaRPr>
          </a:p>
          <a:p>
            <a:endParaRPr lang="en-US" sz="700" b="1" dirty="0">
              <a:solidFill>
                <a:srgbClr val="0070C0"/>
              </a:solidFill>
              <a:latin typeface="+mn-lt"/>
              <a:ea typeface="Comic Sans MS" charset="0"/>
              <a:cs typeface="Comic Sans MS" charset="0"/>
            </a:endParaRPr>
          </a:p>
          <a:p>
            <a:r>
              <a:rPr lang="en-US" sz="100" dirty="0">
                <a:solidFill>
                  <a:srgbClr val="9E1B32"/>
                </a:solidFill>
                <a:latin typeface="+mn-lt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120013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6117" y="0"/>
            <a:ext cx="6858000" cy="9906000"/>
          </a:xfrm>
          <a:prstGeom prst="rect">
            <a:avLst/>
          </a:prstGeom>
          <a:ln>
            <a:solidFill>
              <a:srgbClr val="43A37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FBE44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2296" y="1813913"/>
            <a:ext cx="6217920" cy="7711107"/>
          </a:xfrm>
          <a:prstGeom prst="rect">
            <a:avLst/>
          </a:prstGeom>
          <a:solidFill>
            <a:srgbClr val="43A374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873" y="512463"/>
            <a:ext cx="6824330" cy="441614"/>
          </a:xfrm>
        </p:spPr>
        <p:txBody>
          <a:bodyPr>
            <a:normAutofit fontScale="90000"/>
          </a:bodyPr>
          <a:lstStyle/>
          <a:p>
            <a:br>
              <a:rPr lang="en-US" sz="2600" dirty="0">
                <a:solidFill>
                  <a:srgbClr val="807F83"/>
                </a:solidFill>
                <a:latin typeface="+mn-lt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WEEK 2 Served Week:</a:t>
            </a:r>
            <a:br>
              <a:rPr lang="en-US" sz="4000" dirty="0">
                <a:solidFill>
                  <a:srgbClr val="807F83"/>
                </a:solidFill>
                <a:latin typeface="+mn-lt"/>
              </a:rPr>
            </a:b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-6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Sep</a:t>
            </a:r>
            <a:r>
              <a:rPr lang="en-US" sz="1600" dirty="0">
                <a:latin typeface="+mn-lt"/>
                <a:cs typeface="Arial" panose="020B0604020202020204" pitchFamily="34" charset="0"/>
              </a:rPr>
              <a:t>/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Sep-4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Oct/4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-8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Nov/2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-6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Dec</a:t>
            </a:r>
            <a:br>
              <a:rPr lang="en-US" sz="1600" dirty="0">
                <a:solidFill>
                  <a:srgbClr val="807F8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rgbClr val="807F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42094" y="3546780"/>
            <a:ext cx="2895599" cy="2139308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519254" y="3546421"/>
            <a:ext cx="2819400" cy="2119839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57200" y="5774355"/>
            <a:ext cx="2895599" cy="2211738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527399" y="5763792"/>
            <a:ext cx="2819400" cy="2237895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47913" y="8062292"/>
            <a:ext cx="5882470" cy="1386508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-</a:t>
            </a:r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3621206" y="3610466"/>
            <a:ext cx="2630606" cy="267915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  <a:latin typeface="+mn-lt"/>
              </a:rPr>
              <a:t>TUESDAY</a:t>
            </a:r>
            <a:r>
              <a:rPr lang="en-US" sz="160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535919" y="5716390"/>
            <a:ext cx="2630606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  <a:latin typeface="+mn-lt"/>
              </a:rPr>
              <a:t>WEDNESDAY</a:t>
            </a:r>
            <a:r>
              <a:rPr lang="en-US" sz="1600">
                <a:solidFill>
                  <a:schemeClr val="bg1"/>
                </a:solidFill>
                <a:latin typeface="+mn-lt"/>
              </a:rPr>
              <a:t>   </a:t>
            </a: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3507038" y="5787163"/>
            <a:ext cx="28194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  <a:latin typeface="+mn-lt"/>
              </a:rPr>
              <a:t>THURSDAY</a:t>
            </a:r>
          </a:p>
        </p:txBody>
      </p:sp>
      <p:sp>
        <p:nvSpPr>
          <p:cNvPr id="48" name="Title 1"/>
          <p:cNvSpPr txBox="1">
            <a:spLocks/>
          </p:cNvSpPr>
          <p:nvPr/>
        </p:nvSpPr>
        <p:spPr>
          <a:xfrm>
            <a:off x="497459" y="6188391"/>
            <a:ext cx="2913796" cy="16347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000" u="sng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u="sng">
              <a:solidFill>
                <a:srgbClr val="6FBE44"/>
              </a:solidFill>
              <a:latin typeface="+mn-lt"/>
            </a:endParaRPr>
          </a:p>
          <a:p>
            <a:pPr algn="l"/>
            <a:endParaRPr lang="en-US" sz="900" b="1">
              <a:latin typeface="+mn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59504" y="1181073"/>
            <a:ext cx="6503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*Vegetarian options available daily *All vegetables are locally sourced where possible *Vegetables or side salad are served with each main meal *Bakes have low sugar and salt content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555843-4BF7-7B54-BC5A-28A8E6CA6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9585" y="9454798"/>
            <a:ext cx="6200631" cy="527402"/>
          </a:xfrm>
        </p:spPr>
        <p:txBody>
          <a:bodyPr/>
          <a:lstStyle/>
          <a:p>
            <a:r>
              <a:rPr lang="en-US" sz="900"/>
              <a:t>G – GLUTEN   E – EGG   D – DAIRY   V- VEGETARIAN   VE – VEGAN   L –LUPINS/LEGUME   F –FISH   M - MUSTARD  S - SOYA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4D31876-7D34-9C45-B831-1CC0F6CA7183}"/>
              </a:ext>
            </a:extLst>
          </p:cNvPr>
          <p:cNvSpPr txBox="1"/>
          <p:nvPr/>
        </p:nvSpPr>
        <p:spPr>
          <a:xfrm>
            <a:off x="16117" y="1482631"/>
            <a:ext cx="68075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>
                <a:solidFill>
                  <a:srgbClr val="9E1B32"/>
                </a:solidFill>
                <a:latin typeface="Arial" panose="020B0604020202020204" pitchFamily="34" charset="0"/>
                <a:ea typeface="Comic Sans MS" charset="0"/>
                <a:cs typeface="Arial" panose="020B0604020202020204" pitchFamily="34" charset="0"/>
              </a:rPr>
              <a:t>V-vegetarian  VE-vegan  G-gluten  D-dairy  E-egg  L-lupin/legumes  C-celery  F-fish S-soy M-mustard</a:t>
            </a: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A3313B94-6D44-B34D-B384-8445CE48FC5E}"/>
              </a:ext>
            </a:extLst>
          </p:cNvPr>
          <p:cNvSpPr txBox="1">
            <a:spLocks/>
          </p:cNvSpPr>
          <p:nvPr/>
        </p:nvSpPr>
        <p:spPr>
          <a:xfrm>
            <a:off x="555293" y="3611490"/>
            <a:ext cx="2630606" cy="267915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  <a:latin typeface="+mn-lt"/>
              </a:rPr>
              <a:t>MONDAY</a:t>
            </a:r>
            <a:r>
              <a:rPr lang="en-US" sz="160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BD322411-792C-AD45-9C25-898DE8B0E3E0}"/>
              </a:ext>
            </a:extLst>
          </p:cNvPr>
          <p:cNvSpPr txBox="1">
            <a:spLocks/>
          </p:cNvSpPr>
          <p:nvPr/>
        </p:nvSpPr>
        <p:spPr>
          <a:xfrm>
            <a:off x="551797" y="5862511"/>
            <a:ext cx="2630606" cy="267915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  <a:latin typeface="+mn-lt"/>
              </a:rPr>
              <a:t>WEDNESDAY</a:t>
            </a:r>
            <a:r>
              <a:rPr lang="en-US" sz="160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46" name="Title 1">
            <a:extLst>
              <a:ext uri="{FF2B5EF4-FFF2-40B4-BE49-F238E27FC236}">
                <a16:creationId xmlns:a16="http://schemas.microsoft.com/office/drawing/2014/main" id="{731378B2-F7CC-1C47-83C7-24819607102D}"/>
              </a:ext>
            </a:extLst>
          </p:cNvPr>
          <p:cNvSpPr txBox="1">
            <a:spLocks/>
          </p:cNvSpPr>
          <p:nvPr/>
        </p:nvSpPr>
        <p:spPr>
          <a:xfrm>
            <a:off x="3618080" y="5862511"/>
            <a:ext cx="2630606" cy="267915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</a:rPr>
              <a:t>THURSDAY</a:t>
            </a:r>
            <a:r>
              <a:rPr lang="en-US" sz="160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50" name="Title 1">
            <a:extLst>
              <a:ext uri="{FF2B5EF4-FFF2-40B4-BE49-F238E27FC236}">
                <a16:creationId xmlns:a16="http://schemas.microsoft.com/office/drawing/2014/main" id="{14B06675-F10A-E044-BF59-20A203062EE5}"/>
              </a:ext>
            </a:extLst>
          </p:cNvPr>
          <p:cNvSpPr txBox="1">
            <a:spLocks/>
          </p:cNvSpPr>
          <p:nvPr/>
        </p:nvSpPr>
        <p:spPr>
          <a:xfrm>
            <a:off x="2095952" y="8131188"/>
            <a:ext cx="2630606" cy="267915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  <a:latin typeface="+mn-lt"/>
              </a:rPr>
              <a:t>FRIDAY</a:t>
            </a:r>
            <a:r>
              <a:rPr lang="en-US" sz="160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A474F0-C1BE-BCDB-3DDB-AE1B5F387D03}"/>
              </a:ext>
            </a:extLst>
          </p:cNvPr>
          <p:cNvSpPr/>
          <p:nvPr/>
        </p:nvSpPr>
        <p:spPr>
          <a:xfrm>
            <a:off x="442094" y="1877726"/>
            <a:ext cx="5900989" cy="1605242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000" b="1" u="sng" dirty="0">
              <a:solidFill>
                <a:srgbClr val="6FBE44"/>
              </a:solidFill>
            </a:endParaRPr>
          </a:p>
          <a:p>
            <a:endParaRPr lang="en-US" sz="1000" b="1" u="sng" dirty="0">
              <a:solidFill>
                <a:srgbClr val="6FBE44"/>
              </a:solidFill>
              <a:latin typeface="+mj-lt"/>
              <a:cs typeface="Arial" panose="020B0604020202020204" pitchFamily="34" charset="0"/>
            </a:endParaRPr>
          </a:p>
          <a:p>
            <a:r>
              <a:rPr lang="en-US" sz="1000" b="1" u="sng" dirty="0">
                <a:solidFill>
                  <a:srgbClr val="6FBE44"/>
                </a:solidFill>
                <a:latin typeface="+mj-lt"/>
                <a:cs typeface="Arial" panose="020B0604020202020204" pitchFamily="34" charset="0"/>
              </a:rPr>
              <a:t>Penne Pasta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VE/G </a:t>
            </a:r>
            <a:r>
              <a:rPr lang="en-US" sz="1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with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Protein rich red sa</a:t>
            </a:r>
            <a:r>
              <a:rPr lang="en-US" sz="1000" b="1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uce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VE/L/C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OR Beef </a:t>
            </a:r>
            <a:r>
              <a:rPr lang="en-US" sz="1000" b="1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bolognese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sauce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L/C</a:t>
            </a:r>
          </a:p>
          <a:p>
            <a:r>
              <a:rPr lang="en-US" sz="900" i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Whole-wheat pasta, tomato, lentil, carrot, celery, garlic, onion, basil, cinnamon, olive oil, salt, pepper, oregano </a:t>
            </a:r>
          </a:p>
          <a:p>
            <a:r>
              <a:rPr lang="en-US" sz="900" i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(Beef Bolognese includes lean beef mince, bay leaf, parsley)</a:t>
            </a:r>
          </a:p>
          <a:p>
            <a:endParaRPr lang="en-US" sz="800" i="1" dirty="0">
              <a:solidFill>
                <a:schemeClr val="tx2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0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NEW</a:t>
            </a:r>
            <a:r>
              <a:rPr lang="en-US" sz="1000" b="1" dirty="0">
                <a:solidFill>
                  <a:srgbClr val="00B050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000" b="1" u="sng" dirty="0">
                <a:solidFill>
                  <a:srgbClr val="6FBE44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Gluten free pasta </a:t>
            </a:r>
            <a:r>
              <a:rPr lang="en-US" sz="1000" b="1" dirty="0">
                <a:solidFill>
                  <a:srgbClr val="9E1B32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VE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pre-ordered at first break </a:t>
            </a:r>
          </a:p>
          <a:p>
            <a:endParaRPr lang="en-US" sz="1000" i="1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r>
              <a:rPr lang="en-US" sz="1000" b="1" u="sng" dirty="0">
                <a:solidFill>
                  <a:srgbClr val="6FBE44"/>
                </a:solidFill>
                <a:latin typeface="+mj-lt"/>
                <a:cs typeface="Arial" panose="020B0604020202020204" pitchFamily="34" charset="0"/>
              </a:rPr>
              <a:t>Jacket potatoes (Gluten free)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VE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Pre-order at first break  for lunch break</a:t>
            </a:r>
            <a:endParaRPr lang="en-US" sz="1000" b="1" dirty="0">
              <a:solidFill>
                <a:srgbClr val="9E1B32"/>
              </a:solidFill>
              <a:latin typeface="+mj-lt"/>
              <a:cs typeface="Arial" panose="020B0604020202020204" pitchFamily="34" charset="0"/>
            </a:endParaRPr>
          </a:p>
          <a:p>
            <a:r>
              <a:rPr lang="en-US" sz="1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with a choice of topping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Baked beans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VE/L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Cheddar cheese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V/D</a:t>
            </a:r>
            <a:r>
              <a:rPr lang="en-US" sz="1000" b="1" dirty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Sweetcorn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VE</a:t>
            </a:r>
            <a:r>
              <a:rPr lang="en-US" sz="1000" b="1" dirty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Chicken mayo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E/S/M</a:t>
            </a:r>
            <a:r>
              <a:rPr lang="en-US" sz="1000" b="1" dirty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Tuna mayo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F/E/M/S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BBQ chicken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S/M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Beef </a:t>
            </a:r>
            <a:r>
              <a:rPr lang="en-US" sz="1000" b="1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bolognese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L/C</a:t>
            </a:r>
            <a:endParaRPr lang="en-US" sz="1000" i="1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900" i="1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FA8A309-F370-761F-3A6C-5F0520EFB33B}"/>
              </a:ext>
            </a:extLst>
          </p:cNvPr>
          <p:cNvSpPr txBox="1">
            <a:spLocks/>
          </p:cNvSpPr>
          <p:nvPr/>
        </p:nvSpPr>
        <p:spPr>
          <a:xfrm>
            <a:off x="2095952" y="1931013"/>
            <a:ext cx="2630606" cy="132812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>
                <a:solidFill>
                  <a:schemeClr val="bg1"/>
                </a:solidFill>
              </a:rPr>
              <a:t>SERVED MONDAY-THURSDAY </a:t>
            </a:r>
          </a:p>
        </p:txBody>
      </p:sp>
      <p:pic>
        <p:nvPicPr>
          <p:cNvPr id="8" name="Placeholder">
            <a:extLst>
              <a:ext uri="{FF2B5EF4-FFF2-40B4-BE49-F238E27FC236}">
                <a16:creationId xmlns:a16="http://schemas.microsoft.com/office/drawing/2014/main" id="{2500DB01-F10B-268E-9E51-121F171DA20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515" y="117527"/>
            <a:ext cx="945443" cy="962034"/>
          </a:xfrm>
          <a:prstGeom prst="ellipse">
            <a:avLst/>
          </a:prstGeom>
          <a:ln w="76200">
            <a:solidFill>
              <a:schemeClr val="bg1"/>
            </a:solidFill>
          </a:ln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1729211-AC9E-70B8-775B-062EEA92AB4E}"/>
              </a:ext>
            </a:extLst>
          </p:cNvPr>
          <p:cNvCxnSpPr>
            <a:cxnSpLocks/>
          </p:cNvCxnSpPr>
          <p:nvPr/>
        </p:nvCxnSpPr>
        <p:spPr>
          <a:xfrm>
            <a:off x="1174569" y="457200"/>
            <a:ext cx="4887021" cy="0"/>
          </a:xfrm>
          <a:prstGeom prst="line">
            <a:avLst/>
          </a:prstGeom>
          <a:ln>
            <a:solidFill>
              <a:srgbClr val="43A374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7E36600-6E51-7D35-C3F1-FFB7D6C967B6}"/>
              </a:ext>
            </a:extLst>
          </p:cNvPr>
          <p:cNvCxnSpPr>
            <a:cxnSpLocks/>
          </p:cNvCxnSpPr>
          <p:nvPr/>
        </p:nvCxnSpPr>
        <p:spPr>
          <a:xfrm>
            <a:off x="1174569" y="1079561"/>
            <a:ext cx="4887021" cy="0"/>
          </a:xfrm>
          <a:prstGeom prst="line">
            <a:avLst/>
          </a:prstGeom>
          <a:ln>
            <a:solidFill>
              <a:srgbClr val="43A374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50F50B7B-691C-03A4-33A9-17292C28A76F}"/>
              </a:ext>
            </a:extLst>
          </p:cNvPr>
          <p:cNvSpPr txBox="1">
            <a:spLocks/>
          </p:cNvSpPr>
          <p:nvPr/>
        </p:nvSpPr>
        <p:spPr>
          <a:xfrm>
            <a:off x="442094" y="4090489"/>
            <a:ext cx="2999180" cy="12918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000" b="1" u="sng" dirty="0">
                <a:solidFill>
                  <a:srgbClr val="6FBE44"/>
                </a:solidFill>
              </a:rPr>
              <a:t>Veg Hot Meal </a:t>
            </a:r>
            <a:r>
              <a:rPr lang="en-US" sz="1000" b="1" dirty="0">
                <a:solidFill>
                  <a:srgbClr val="6FBE44"/>
                </a:solidFill>
              </a:rPr>
              <a:t>– </a:t>
            </a:r>
            <a:r>
              <a:rPr lang="en-US" sz="1000" b="1" dirty="0"/>
              <a:t>Halloumi Mexican rice bake </a:t>
            </a:r>
            <a:r>
              <a:rPr lang="en-US" sz="1000" b="1" dirty="0">
                <a:solidFill>
                  <a:srgbClr val="9E1B32"/>
                </a:solidFill>
              </a:rPr>
              <a:t>V/L/D</a:t>
            </a:r>
          </a:p>
          <a:p>
            <a:pPr algn="l"/>
            <a:r>
              <a:rPr lang="en-US" sz="9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Rice, halloumi, onion, baby spinach</a:t>
            </a:r>
            <a:r>
              <a:rPr lang="en-US" sz="900" i="1" dirty="0">
                <a:ea typeface="Times New Roman" panose="02020603050405020304" pitchFamily="18" charset="0"/>
                <a:cs typeface="Calibri Light" panose="020F0302020204030204" pitchFamily="34" charset="0"/>
              </a:rPr>
              <a:t>, </a:t>
            </a:r>
            <a:r>
              <a:rPr lang="en-US" sz="9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baked beans, roasted red pepper, cherry tomato, vegetable stock, olive oil, cumin, paprika, coriander</a:t>
            </a:r>
          </a:p>
          <a:p>
            <a:pPr algn="l"/>
            <a:endParaRPr lang="en-US" sz="900" i="1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  <a:latin typeface="+mn-lt"/>
              </a:rPr>
              <a:t>Non-Veg Hot Meal </a:t>
            </a:r>
            <a:r>
              <a:rPr lang="en-US" sz="1000" b="1" dirty="0">
                <a:solidFill>
                  <a:srgbClr val="6FBE44"/>
                </a:solidFill>
                <a:latin typeface="+mn-lt"/>
              </a:rPr>
              <a:t>– </a:t>
            </a:r>
            <a:r>
              <a:rPr lang="en-US" sz="1050" b="1" dirty="0">
                <a:latin typeface="+mn-lt"/>
              </a:rPr>
              <a:t>Chili con carne (mild) </a:t>
            </a:r>
            <a:r>
              <a:rPr lang="en-US" sz="1050" b="1" dirty="0">
                <a:solidFill>
                  <a:srgbClr val="9E1B32"/>
                </a:solidFill>
                <a:latin typeface="+mn-lt"/>
              </a:rPr>
              <a:t>C/L</a:t>
            </a:r>
            <a:endParaRPr lang="en-US" sz="1050" b="1" dirty="0">
              <a:solidFill>
                <a:schemeClr val="tx2"/>
              </a:solidFill>
              <a:latin typeface="+mn-lt"/>
            </a:endParaRPr>
          </a:p>
          <a:p>
            <a:pPr algn="l"/>
            <a:r>
              <a:rPr lang="en-US" sz="900" i="1" dirty="0">
                <a:latin typeface="+mn-lt"/>
                <a:ea typeface="Calibri" panose="020F0502020204030204" pitchFamily="34" charset="0"/>
                <a:cs typeface="Calibri Light" panose="020F0302020204030204" pitchFamily="34" charset="0"/>
              </a:rPr>
              <a:t>Lean minced beef, tomato, kidney bean, mixed bell peppers, carrot, lentil, onion celery, garlic, cumin, coriander, paprika, olive oil, salt, pepper </a:t>
            </a:r>
            <a:endParaRPr lang="en-US" sz="900" b="1" i="1" dirty="0"/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>
                <a:latin typeface="+mn-lt"/>
                <a:cs typeface="Calibri Light" panose="020F0302020204030204" pitchFamily="34" charset="0"/>
              </a:rPr>
              <a:t>Served with rice, corn crackers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VE</a:t>
            </a:r>
            <a:endParaRPr lang="en-US" sz="1000" i="1" dirty="0">
              <a:solidFill>
                <a:schemeClr val="tx2"/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1000" dirty="0">
              <a:solidFill>
                <a:srgbClr val="9E1B32"/>
              </a:solidFill>
              <a:latin typeface="+mn-lt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905981C2-1880-5DE6-5655-153FCEC167EE}"/>
              </a:ext>
            </a:extLst>
          </p:cNvPr>
          <p:cNvSpPr txBox="1">
            <a:spLocks/>
          </p:cNvSpPr>
          <p:nvPr/>
        </p:nvSpPr>
        <p:spPr>
          <a:xfrm>
            <a:off x="3531929" y="3910557"/>
            <a:ext cx="2895600" cy="16815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000" b="1" u="sng" dirty="0">
                <a:solidFill>
                  <a:srgbClr val="6FBE44"/>
                </a:solidFill>
              </a:rPr>
              <a:t>Veg Hot Meal </a:t>
            </a:r>
            <a:r>
              <a:rPr lang="en-US" sz="1000" b="1" dirty="0">
                <a:solidFill>
                  <a:srgbClr val="6FBE44"/>
                </a:solidFill>
              </a:rPr>
              <a:t>– </a:t>
            </a:r>
            <a:r>
              <a:rPr lang="en-US" sz="1000" b="1" dirty="0"/>
              <a:t>Macaroni twist </a:t>
            </a:r>
            <a:r>
              <a:rPr lang="en-US" sz="1000" b="1" dirty="0">
                <a:solidFill>
                  <a:srgbClr val="9E1B32"/>
                </a:solidFill>
              </a:rPr>
              <a:t>V/G/D/M</a:t>
            </a:r>
            <a:endParaRPr lang="en-US" sz="1000" b="1" dirty="0">
              <a:solidFill>
                <a:srgbClr val="9E1B32"/>
              </a:solidFill>
              <a:latin typeface="+mj-lt"/>
            </a:endParaRPr>
          </a:p>
          <a:p>
            <a:pPr algn="l"/>
            <a:r>
              <a:rPr lang="en-US" sz="900" i="1" dirty="0">
                <a:latin typeface="+mn-lt"/>
              </a:rPr>
              <a:t>Macaroni, cauliflower, vegetable stock, onion, low fat  cheese, low fat milk, mustard, garlic, salt, pepper</a:t>
            </a:r>
          </a:p>
          <a:p>
            <a:pPr algn="l"/>
            <a:endParaRPr lang="en-US" sz="1000" b="1" u="sng" dirty="0">
              <a:solidFill>
                <a:srgbClr val="6FBE44"/>
              </a:solidFill>
              <a:latin typeface="+mn-lt"/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  <a:latin typeface="+mn-lt"/>
              </a:rPr>
              <a:t>Non-Veg Hot Meal </a:t>
            </a:r>
            <a:r>
              <a:rPr lang="en-US" sz="1000" b="1" dirty="0">
                <a:solidFill>
                  <a:srgbClr val="6FBE44"/>
                </a:solidFill>
                <a:latin typeface="+mn-lt"/>
              </a:rPr>
              <a:t>– </a:t>
            </a:r>
            <a:r>
              <a:rPr lang="en-US" sz="1000" b="1" dirty="0">
                <a:latin typeface="+mn-lt"/>
              </a:rPr>
              <a:t>Honey mustard chicken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M</a:t>
            </a:r>
          </a:p>
          <a:p>
            <a:pPr algn="l"/>
            <a:r>
              <a:rPr lang="en-US" sz="9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Chicken breast, chicken stock, honey, Dijon mustard, garlic, Italian seasoning, sweet paprika, garlic, olive oil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>
                <a:latin typeface="+mn-lt"/>
                <a:cs typeface="Arial" panose="020B0604020202020204" pitchFamily="34" charset="0"/>
              </a:rPr>
              <a:t>Mash potato </a:t>
            </a:r>
            <a:r>
              <a:rPr lang="en-US" sz="1000" b="1" dirty="0">
                <a:solidFill>
                  <a:srgbClr val="9E1B32"/>
                </a:solidFill>
                <a:latin typeface="+mn-lt"/>
                <a:cs typeface="Arial" panose="020B0604020202020204" pitchFamily="34" charset="0"/>
              </a:rPr>
              <a:t>V/D</a:t>
            </a:r>
          </a:p>
          <a:p>
            <a:pPr algn="l"/>
            <a:r>
              <a:rPr lang="en-US" sz="900" i="1" dirty="0">
                <a:latin typeface="+mn-lt"/>
                <a:cs typeface="Arial" panose="020B0604020202020204" pitchFamily="34" charset="0"/>
              </a:rPr>
              <a:t>Potato, low fat milk, seasoning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US" sz="1000" b="1" dirty="0">
              <a:solidFill>
                <a:srgbClr val="9E1B32"/>
              </a:solidFill>
              <a:cs typeface="Arial" panose="020B060402020202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/>
              <a:t>Both served with cauliflower and carrots </a:t>
            </a:r>
            <a:r>
              <a:rPr lang="en-US" sz="1000" b="1" dirty="0">
                <a:solidFill>
                  <a:srgbClr val="9E1B32"/>
                </a:solidFill>
              </a:rPr>
              <a:t>VE</a:t>
            </a:r>
          </a:p>
          <a:p>
            <a:pPr algn="l"/>
            <a:endParaRPr lang="en-US" sz="500" dirty="0">
              <a:solidFill>
                <a:srgbClr val="6FBE44"/>
              </a:solidFill>
              <a:latin typeface="+mn-lt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93C6CFCB-FECF-217B-1118-56162E2729E3}"/>
              </a:ext>
            </a:extLst>
          </p:cNvPr>
          <p:cNvSpPr txBox="1">
            <a:spLocks/>
          </p:cNvSpPr>
          <p:nvPr/>
        </p:nvSpPr>
        <p:spPr>
          <a:xfrm>
            <a:off x="428801" y="6073595"/>
            <a:ext cx="3020846" cy="16347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000" u="sng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u="sng" dirty="0">
              <a:solidFill>
                <a:srgbClr val="6FBE44"/>
              </a:solidFill>
              <a:latin typeface="+mn-lt"/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</a:rPr>
              <a:t>Veg Hot Meal </a:t>
            </a:r>
            <a:r>
              <a:rPr lang="en-US" sz="1000" b="1" dirty="0">
                <a:solidFill>
                  <a:srgbClr val="6FBE44"/>
                </a:solidFill>
              </a:rPr>
              <a:t>– </a:t>
            </a:r>
            <a:r>
              <a:rPr lang="en-US" sz="1000" b="1" dirty="0"/>
              <a:t>Chickpea curry </a:t>
            </a:r>
            <a:r>
              <a:rPr lang="en-US" sz="1000" b="1" dirty="0">
                <a:solidFill>
                  <a:srgbClr val="9E1B32"/>
                </a:solidFill>
              </a:rPr>
              <a:t>VE/L</a:t>
            </a:r>
          </a:p>
          <a:p>
            <a:pPr algn="l"/>
            <a:r>
              <a:rPr lang="en-US" sz="9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Chickpea, onion, cumin, paprika, garlic, curry powder, turmeric, </a:t>
            </a:r>
            <a:r>
              <a:rPr lang="en-US" sz="900" i="1" dirty="0"/>
              <a:t>garlic, tomato paste, carrot, lentil</a:t>
            </a:r>
          </a:p>
          <a:p>
            <a:pPr algn="l"/>
            <a:endParaRPr lang="en-US" sz="900" b="1" dirty="0">
              <a:solidFill>
                <a:schemeClr val="tx2"/>
              </a:solidFill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  <a:latin typeface="+mn-lt"/>
              </a:rPr>
              <a:t>Non-Veg Hot Meal </a:t>
            </a:r>
            <a:r>
              <a:rPr lang="en-US" sz="1000" b="1" dirty="0">
                <a:solidFill>
                  <a:srgbClr val="6FBE44"/>
                </a:solidFill>
                <a:latin typeface="+mn-lt"/>
              </a:rPr>
              <a:t>– </a:t>
            </a:r>
            <a:r>
              <a:rPr lang="en-US" sz="1000" b="1" dirty="0">
                <a:latin typeface="+mn-lt"/>
              </a:rPr>
              <a:t>Chicken </a:t>
            </a:r>
            <a:r>
              <a:rPr lang="en-US" sz="1000" b="1" dirty="0"/>
              <a:t>tikka masala</a:t>
            </a:r>
            <a:r>
              <a:rPr lang="en-US" sz="1000" b="1" dirty="0">
                <a:latin typeface="+mn-lt"/>
              </a:rPr>
              <a:t>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D</a:t>
            </a:r>
            <a:r>
              <a:rPr lang="en-US" sz="1000" b="1" dirty="0">
                <a:solidFill>
                  <a:schemeClr val="tx2"/>
                </a:solidFill>
                <a:latin typeface="+mn-lt"/>
              </a:rPr>
              <a:t> </a:t>
            </a:r>
          </a:p>
          <a:p>
            <a:pPr algn="l"/>
            <a:r>
              <a:rPr lang="en-US" sz="9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Chicken breast, </a:t>
            </a:r>
            <a:r>
              <a:rPr lang="en-US" sz="900" i="1" dirty="0">
                <a:latin typeface="+mn-lt"/>
              </a:rPr>
              <a:t>garlic, olive oil, salt, pepper, masala powder, onion, ginger, tomato paste, garlic, natural yogurt</a:t>
            </a:r>
            <a:endParaRPr lang="en-US" sz="900" dirty="0">
              <a:latin typeface="+mn-lt"/>
            </a:endParaRPr>
          </a:p>
          <a:p>
            <a:pPr algn="l"/>
            <a:endParaRPr lang="en-US" sz="900" b="1" dirty="0">
              <a:latin typeface="+mn-lt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/>
              <a:t>Both served with rice, broccoli and cauliflower </a:t>
            </a:r>
            <a:r>
              <a:rPr lang="en-US" sz="1000" b="1" dirty="0">
                <a:solidFill>
                  <a:srgbClr val="9E1B32"/>
                </a:solidFill>
              </a:rPr>
              <a:t>VE</a:t>
            </a:r>
          </a:p>
          <a:p>
            <a:pPr algn="l"/>
            <a:endParaRPr lang="en-US" sz="1000" dirty="0">
              <a:solidFill>
                <a:srgbClr val="6FBE44"/>
              </a:solidFill>
              <a:latin typeface="+mn-lt"/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25613A0C-A14F-50E9-824F-CBEC850C720F}"/>
              </a:ext>
            </a:extLst>
          </p:cNvPr>
          <p:cNvSpPr txBox="1">
            <a:spLocks/>
          </p:cNvSpPr>
          <p:nvPr/>
        </p:nvSpPr>
        <p:spPr>
          <a:xfrm>
            <a:off x="3465525" y="6092637"/>
            <a:ext cx="3020846" cy="18262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200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u="sng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u="sng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100" u="sng" dirty="0">
              <a:solidFill>
                <a:srgbClr val="6FBE44"/>
              </a:solidFill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</a:rPr>
              <a:t>Veg Hot Meal </a:t>
            </a:r>
            <a:r>
              <a:rPr lang="en-US" sz="1000" b="1" dirty="0">
                <a:solidFill>
                  <a:srgbClr val="6FBE44"/>
                </a:solidFill>
              </a:rPr>
              <a:t>– </a:t>
            </a:r>
            <a:r>
              <a:rPr lang="en-US" sz="1050" b="1" dirty="0"/>
              <a:t>Margarita pizza fingers </a:t>
            </a:r>
            <a:r>
              <a:rPr lang="en-US" sz="1050" b="1" dirty="0">
                <a:solidFill>
                  <a:srgbClr val="9E1B32"/>
                </a:solidFill>
              </a:rPr>
              <a:t>V/G/D/L/C</a:t>
            </a:r>
            <a:endParaRPr lang="en-US" sz="1050" b="1" dirty="0">
              <a:solidFill>
                <a:schemeClr val="tx2"/>
              </a:solidFill>
            </a:endParaRPr>
          </a:p>
          <a:p>
            <a:pPr algn="l"/>
            <a:r>
              <a:rPr lang="en-US" sz="900" i="1" dirty="0">
                <a:latin typeface="+mn-lt"/>
              </a:rPr>
              <a:t>Flour, yeast, sugar, salt, olive oil, low fat cheese, onion, garlic, tomato, tomato paste, carrot, celery, lentil, </a:t>
            </a:r>
          </a:p>
          <a:p>
            <a:pPr algn="l"/>
            <a:r>
              <a:rPr lang="en-US" sz="900" i="1" dirty="0">
                <a:latin typeface="+mn-lt"/>
              </a:rPr>
              <a:t>oregano, basil</a:t>
            </a:r>
          </a:p>
          <a:p>
            <a:pPr algn="l"/>
            <a:endParaRPr lang="en-US" sz="900" i="1" dirty="0">
              <a:solidFill>
                <a:schemeClr val="tx2"/>
              </a:solidFill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</a:rPr>
              <a:t>Non-Veg Hot Meal </a:t>
            </a:r>
            <a:r>
              <a:rPr lang="en-US" sz="1000" b="1" dirty="0">
                <a:solidFill>
                  <a:srgbClr val="6FBE44"/>
                </a:solidFill>
              </a:rPr>
              <a:t>– </a:t>
            </a:r>
            <a:r>
              <a:rPr lang="en-US" sz="1000" b="1" dirty="0">
                <a:latin typeface="+mn-lt"/>
              </a:rPr>
              <a:t>Parmesan chicken tenders </a:t>
            </a:r>
          </a:p>
          <a:p>
            <a:pPr algn="l"/>
            <a:r>
              <a:rPr lang="en-US" sz="1000" b="1" dirty="0">
                <a:solidFill>
                  <a:srgbClr val="9E1B32"/>
                </a:solidFill>
                <a:latin typeface="+mn-lt"/>
              </a:rPr>
              <a:t>G/E/D</a:t>
            </a:r>
          </a:p>
          <a:p>
            <a:pPr algn="l"/>
            <a:r>
              <a:rPr lang="en-US" sz="900" i="1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Chicken breast, egg, breadcrumbs, parmesan, seasoning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/>
              <a:t>Both served with fresh wedges, sweetcorn </a:t>
            </a:r>
            <a:r>
              <a:rPr lang="en-US" sz="1000" b="1" dirty="0">
                <a:solidFill>
                  <a:srgbClr val="9E1B32"/>
                </a:solidFill>
              </a:rPr>
              <a:t>VE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/>
              <a:t>Peas </a:t>
            </a:r>
            <a:r>
              <a:rPr lang="en-US" sz="1000" b="1" dirty="0">
                <a:solidFill>
                  <a:srgbClr val="9E1B32"/>
                </a:solidFill>
              </a:rPr>
              <a:t>VE/L</a:t>
            </a:r>
            <a:endParaRPr lang="en-US" sz="1000" b="1" u="sng" dirty="0">
              <a:solidFill>
                <a:srgbClr val="9E1B32"/>
              </a:solidFill>
            </a:endParaRPr>
          </a:p>
          <a:p>
            <a:pPr algn="l"/>
            <a:r>
              <a:rPr lang="en-US" sz="900" i="1" dirty="0">
                <a:latin typeface="+mn-lt"/>
              </a:rPr>
              <a:t>Potato, olive oil, oregano, salt pepper, sweetcorn, garden peas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US" sz="1000" b="1" dirty="0">
              <a:solidFill>
                <a:srgbClr val="9E1B32"/>
              </a:solidFill>
              <a:latin typeface="+mn-lt"/>
            </a:endParaRPr>
          </a:p>
          <a:p>
            <a:pPr algn="l"/>
            <a:endParaRPr lang="en-US" sz="900" dirty="0">
              <a:solidFill>
                <a:srgbClr val="9E1B32"/>
              </a:solidFill>
              <a:latin typeface="+mn-lt"/>
            </a:endParaRPr>
          </a:p>
          <a:p>
            <a:pPr algn="l"/>
            <a:endParaRPr lang="en-US" sz="1000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dirty="0">
              <a:solidFill>
                <a:srgbClr val="9E1B32"/>
              </a:solidFill>
              <a:latin typeface="+mn-lt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A57F9609-B5B5-6B67-DD64-72171BA1313F}"/>
              </a:ext>
            </a:extLst>
          </p:cNvPr>
          <p:cNvSpPr txBox="1">
            <a:spLocks/>
          </p:cNvSpPr>
          <p:nvPr/>
        </p:nvSpPr>
        <p:spPr>
          <a:xfrm>
            <a:off x="424221" y="8986710"/>
            <a:ext cx="6215416" cy="6001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050" b="1" u="sng" dirty="0">
                <a:solidFill>
                  <a:srgbClr val="6FBE44"/>
                </a:solidFill>
                <a:latin typeface="+mn-lt"/>
              </a:rPr>
              <a:t>Veg Hot Meal </a:t>
            </a:r>
            <a:r>
              <a:rPr lang="en-US" sz="1050" b="1" dirty="0">
                <a:solidFill>
                  <a:srgbClr val="6FBE44"/>
                </a:solidFill>
                <a:latin typeface="+mn-lt"/>
              </a:rPr>
              <a:t>– </a:t>
            </a:r>
            <a:r>
              <a:rPr lang="en-US" sz="1000" b="1" dirty="0">
                <a:latin typeface="+mn-lt"/>
              </a:rPr>
              <a:t>Vegetable spring rolls with sweet chili sauce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G/L</a:t>
            </a:r>
          </a:p>
          <a:p>
            <a:pPr algn="l"/>
            <a:r>
              <a:rPr lang="en-US" sz="900" i="1" dirty="0">
                <a:latin typeface="+mn-lt"/>
              </a:rPr>
              <a:t>Filo pasty, cabbage, carrot, green bean, mix capsicum, seasoning, sweet chili sauce</a:t>
            </a:r>
          </a:p>
          <a:p>
            <a:pPr algn="l"/>
            <a:endParaRPr lang="en-US" sz="900" b="1" dirty="0">
              <a:solidFill>
                <a:srgbClr val="9E1B32"/>
              </a:solidFill>
              <a:latin typeface="+mn-lt"/>
            </a:endParaRPr>
          </a:p>
          <a:p>
            <a:pPr algn="l"/>
            <a:r>
              <a:rPr lang="en-US" sz="1050" b="1" u="sng" dirty="0">
                <a:solidFill>
                  <a:srgbClr val="6FBE44"/>
                </a:solidFill>
                <a:latin typeface="+mn-lt"/>
              </a:rPr>
              <a:t>Non-Veg Hot Meal </a:t>
            </a:r>
            <a:r>
              <a:rPr lang="en-US" sz="1050" b="1" dirty="0">
                <a:solidFill>
                  <a:srgbClr val="6FBE44"/>
                </a:solidFill>
                <a:latin typeface="+mn-lt"/>
              </a:rPr>
              <a:t>– </a:t>
            </a:r>
            <a:r>
              <a:rPr lang="en-US" sz="1000" b="1" dirty="0">
                <a:latin typeface="+mn-lt"/>
              </a:rPr>
              <a:t>Chicken dumpling with soy sauce dip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G/S </a:t>
            </a:r>
          </a:p>
          <a:p>
            <a:pPr algn="l"/>
            <a:r>
              <a:rPr lang="en-US" sz="900" i="1" dirty="0">
                <a:latin typeface="+mn-lt"/>
              </a:rPr>
              <a:t>Chicken, flour, carrot, onion, ginger paste, lite soy sauce, seasoning</a:t>
            </a:r>
          </a:p>
          <a:p>
            <a:pPr algn="l"/>
            <a:endParaRPr lang="en-US" sz="900" b="1" dirty="0">
              <a:solidFill>
                <a:srgbClr val="9E1B32"/>
              </a:solidFill>
            </a:endParaRPr>
          </a:p>
          <a:p>
            <a:pPr algn="l"/>
            <a:endParaRPr lang="en-US" sz="800" i="1" dirty="0">
              <a:solidFill>
                <a:srgbClr val="9E1B32"/>
              </a:solidFill>
              <a:latin typeface="+mn-lt"/>
            </a:endParaRPr>
          </a:p>
          <a:p>
            <a:pPr algn="l"/>
            <a:endParaRPr lang="en-US" sz="1100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dirty="0">
              <a:solidFill>
                <a:srgbClr val="6FBE44"/>
              </a:solidFill>
              <a:latin typeface="+mn-lt"/>
            </a:endParaRPr>
          </a:p>
          <a:p>
            <a:endParaRPr lang="en-US" sz="700" b="1" dirty="0">
              <a:solidFill>
                <a:srgbClr val="0070C0"/>
              </a:solidFill>
              <a:latin typeface="+mn-lt"/>
              <a:ea typeface="Comic Sans MS" charset="0"/>
              <a:cs typeface="Comic Sans MS" charset="0"/>
            </a:endParaRPr>
          </a:p>
          <a:p>
            <a:r>
              <a:rPr lang="en-US" sz="100" dirty="0">
                <a:solidFill>
                  <a:srgbClr val="9E1B32"/>
                </a:solidFill>
                <a:latin typeface="+mn-lt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772919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436" y="0"/>
            <a:ext cx="6858000" cy="9906000"/>
          </a:xfrm>
          <a:prstGeom prst="rect">
            <a:avLst/>
          </a:prstGeom>
          <a:ln>
            <a:solidFill>
              <a:srgbClr val="43A37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FBE44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2296" y="1813913"/>
            <a:ext cx="6217920" cy="7711107"/>
          </a:xfrm>
          <a:prstGeom prst="rect">
            <a:avLst/>
          </a:prstGeom>
          <a:solidFill>
            <a:srgbClr val="43A374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114" y="604401"/>
            <a:ext cx="6824330" cy="441614"/>
          </a:xfrm>
        </p:spPr>
        <p:txBody>
          <a:bodyPr>
            <a:normAutofit fontScale="90000"/>
          </a:bodyPr>
          <a:lstStyle/>
          <a:p>
            <a:br>
              <a:rPr lang="en-US" sz="2600" dirty="0">
                <a:solidFill>
                  <a:srgbClr val="807F83"/>
                </a:solidFill>
                <a:latin typeface="+mn-lt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WEEK 3 Served Week:</a:t>
            </a:r>
            <a:br>
              <a:rPr lang="en-US" sz="4000" dirty="0">
                <a:solidFill>
                  <a:srgbClr val="807F83"/>
                </a:solidFill>
                <a:latin typeface="+mn-lt"/>
              </a:rPr>
            </a:b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-13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Sep</a:t>
            </a:r>
            <a:r>
              <a:rPr lang="en-US" sz="1600" dirty="0">
                <a:latin typeface="+mn-lt"/>
                <a:cs typeface="Arial" panose="020B0604020202020204" pitchFamily="34" charset="0"/>
              </a:rPr>
              <a:t>/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–11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Oct/11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-15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Nov/9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-13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Dec</a:t>
            </a:r>
            <a:br>
              <a:rPr lang="en-US" sz="2600" dirty="0">
                <a:solidFill>
                  <a:srgbClr val="807F83"/>
                </a:solidFill>
                <a:latin typeface="+mn-lt"/>
              </a:rPr>
            </a:br>
            <a:r>
              <a:rPr lang="en-US" sz="2600" dirty="0">
                <a:solidFill>
                  <a:srgbClr val="807F83"/>
                </a:solidFill>
                <a:latin typeface="+mn-lt"/>
              </a:rPr>
              <a:t>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42094" y="3546780"/>
            <a:ext cx="2895599" cy="2139308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523683" y="3546780"/>
            <a:ext cx="2819400" cy="2119839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57200" y="5774355"/>
            <a:ext cx="2895599" cy="2211738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527399" y="5763792"/>
            <a:ext cx="2819400" cy="2237895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60614" y="8062292"/>
            <a:ext cx="5882470" cy="1386508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3621206" y="3610466"/>
            <a:ext cx="2630606" cy="267915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  <a:latin typeface="+mn-lt"/>
              </a:rPr>
              <a:t>TUESDAY</a:t>
            </a:r>
            <a:r>
              <a:rPr lang="en-US" sz="160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535919" y="5716390"/>
            <a:ext cx="2630606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  <a:latin typeface="+mn-lt"/>
              </a:rPr>
              <a:t>WEDNESDAY</a:t>
            </a:r>
            <a:r>
              <a:rPr lang="en-US" sz="1600">
                <a:solidFill>
                  <a:schemeClr val="bg1"/>
                </a:solidFill>
                <a:latin typeface="+mn-lt"/>
              </a:rPr>
              <a:t>   </a:t>
            </a: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3507038" y="5787163"/>
            <a:ext cx="28194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  <a:latin typeface="+mn-lt"/>
              </a:rPr>
              <a:t>THURSDAY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59504" y="1181073"/>
            <a:ext cx="6503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*Vegetarian options available daily *All vegetables are locally sourced where possible *Vegetables or side salad are served with each main meal * Bakes have low sugar and salt content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555843-4BF7-7B54-BC5A-28A8E6CA6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9585" y="9454798"/>
            <a:ext cx="6200631" cy="527402"/>
          </a:xfrm>
        </p:spPr>
        <p:txBody>
          <a:bodyPr/>
          <a:lstStyle/>
          <a:p>
            <a:r>
              <a:rPr lang="en-US" sz="900"/>
              <a:t>G – GLUTEN   E – EGG   D – DAIRY   V- VEGETARIAN   VE – VEGAN   L –LUPINS/LEGUME   F –FISH   M - MUSTARD  S - SOYA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4D31876-7D34-9C45-B831-1CC0F6CA7183}"/>
              </a:ext>
            </a:extLst>
          </p:cNvPr>
          <p:cNvSpPr txBox="1"/>
          <p:nvPr/>
        </p:nvSpPr>
        <p:spPr>
          <a:xfrm>
            <a:off x="16117" y="1482631"/>
            <a:ext cx="68075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>
                <a:solidFill>
                  <a:srgbClr val="9E1B32"/>
                </a:solidFill>
                <a:latin typeface="Arial" panose="020B0604020202020204" pitchFamily="34" charset="0"/>
                <a:ea typeface="Comic Sans MS" charset="0"/>
                <a:cs typeface="Arial" panose="020B0604020202020204" pitchFamily="34" charset="0"/>
              </a:rPr>
              <a:t>V-vegetarian  VE-vegan  G-gluten  D-dairy  E-egg  L-lupin/legumes  C-celery  F-fish S-soy M-mustard</a:t>
            </a: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A3313B94-6D44-B34D-B384-8445CE48FC5E}"/>
              </a:ext>
            </a:extLst>
          </p:cNvPr>
          <p:cNvSpPr txBox="1">
            <a:spLocks/>
          </p:cNvSpPr>
          <p:nvPr/>
        </p:nvSpPr>
        <p:spPr>
          <a:xfrm>
            <a:off x="555293" y="3611490"/>
            <a:ext cx="2630606" cy="267915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  <a:latin typeface="+mn-lt"/>
              </a:rPr>
              <a:t>MONDAY</a:t>
            </a:r>
            <a:r>
              <a:rPr lang="en-US" sz="160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BD322411-792C-AD45-9C25-898DE8B0E3E0}"/>
              </a:ext>
            </a:extLst>
          </p:cNvPr>
          <p:cNvSpPr txBox="1">
            <a:spLocks/>
          </p:cNvSpPr>
          <p:nvPr/>
        </p:nvSpPr>
        <p:spPr>
          <a:xfrm>
            <a:off x="551797" y="5862511"/>
            <a:ext cx="2630606" cy="267915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  <a:latin typeface="+mn-lt"/>
              </a:rPr>
              <a:t>WEDNESDAY</a:t>
            </a:r>
            <a:r>
              <a:rPr lang="en-US" sz="160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46" name="Title 1">
            <a:extLst>
              <a:ext uri="{FF2B5EF4-FFF2-40B4-BE49-F238E27FC236}">
                <a16:creationId xmlns:a16="http://schemas.microsoft.com/office/drawing/2014/main" id="{731378B2-F7CC-1C47-83C7-24819607102D}"/>
              </a:ext>
            </a:extLst>
          </p:cNvPr>
          <p:cNvSpPr txBox="1">
            <a:spLocks/>
          </p:cNvSpPr>
          <p:nvPr/>
        </p:nvSpPr>
        <p:spPr>
          <a:xfrm>
            <a:off x="3618080" y="5862511"/>
            <a:ext cx="2630606" cy="267915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</a:rPr>
              <a:t>THURSDAY</a:t>
            </a: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0" name="Title 1">
            <a:extLst>
              <a:ext uri="{FF2B5EF4-FFF2-40B4-BE49-F238E27FC236}">
                <a16:creationId xmlns:a16="http://schemas.microsoft.com/office/drawing/2014/main" id="{14B06675-F10A-E044-BF59-20A203062EE5}"/>
              </a:ext>
            </a:extLst>
          </p:cNvPr>
          <p:cNvSpPr txBox="1">
            <a:spLocks/>
          </p:cNvSpPr>
          <p:nvPr/>
        </p:nvSpPr>
        <p:spPr>
          <a:xfrm>
            <a:off x="2095952" y="8131188"/>
            <a:ext cx="2630606" cy="267915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  <a:latin typeface="+mn-lt"/>
              </a:rPr>
              <a:t>FRIDAY</a:t>
            </a:r>
            <a:r>
              <a:rPr lang="en-US" sz="160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562752-2436-E32F-4D22-A20B9E6E02FE}"/>
              </a:ext>
            </a:extLst>
          </p:cNvPr>
          <p:cNvSpPr/>
          <p:nvPr/>
        </p:nvSpPr>
        <p:spPr>
          <a:xfrm>
            <a:off x="449806" y="1863395"/>
            <a:ext cx="5893278" cy="1605242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000" b="1" u="sng" dirty="0">
              <a:solidFill>
                <a:srgbClr val="6FBE44"/>
              </a:solidFill>
            </a:endParaRPr>
          </a:p>
          <a:p>
            <a:endParaRPr lang="en-US" sz="1000" b="1" u="sng" dirty="0">
              <a:solidFill>
                <a:srgbClr val="6FBE44"/>
              </a:solidFill>
              <a:latin typeface="+mj-lt"/>
              <a:cs typeface="Arial" panose="020B0604020202020204" pitchFamily="34" charset="0"/>
            </a:endParaRPr>
          </a:p>
          <a:p>
            <a:r>
              <a:rPr lang="en-US" sz="1000" b="1" u="sng" dirty="0">
                <a:solidFill>
                  <a:srgbClr val="6FBE44"/>
                </a:solidFill>
                <a:latin typeface="+mj-lt"/>
                <a:cs typeface="Arial" panose="020B0604020202020204" pitchFamily="34" charset="0"/>
              </a:rPr>
              <a:t>Penne Pasta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VE/G </a:t>
            </a:r>
            <a:r>
              <a:rPr lang="en-US" sz="1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with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Protein rich red sa</a:t>
            </a:r>
            <a:r>
              <a:rPr lang="en-US" sz="1000" b="1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uce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VE/L/C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OR Beef </a:t>
            </a:r>
            <a:r>
              <a:rPr lang="en-US" sz="1000" b="1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bolognese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sauce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L/C</a:t>
            </a:r>
          </a:p>
          <a:p>
            <a:r>
              <a:rPr lang="en-US" sz="900" i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Whole-wheat pasta, tomato, lentil, carrot, celery, garlic, onion, basil, cinnamon, olive oil, salt, pepper, oregano </a:t>
            </a:r>
          </a:p>
          <a:p>
            <a:r>
              <a:rPr lang="en-US" sz="900" i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(Beef Bolognese includes lean beef mince, bay leaf, parsley)</a:t>
            </a:r>
          </a:p>
          <a:p>
            <a:endParaRPr lang="en-US" sz="800" i="1" dirty="0">
              <a:solidFill>
                <a:schemeClr val="tx2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0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NEW</a:t>
            </a:r>
            <a:r>
              <a:rPr lang="en-US" sz="1000" b="1" dirty="0">
                <a:solidFill>
                  <a:srgbClr val="00B050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000" b="1" u="sng" dirty="0">
                <a:solidFill>
                  <a:srgbClr val="6FBE44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Gluten free pasta </a:t>
            </a:r>
            <a:r>
              <a:rPr lang="en-US" sz="1000" b="1" dirty="0">
                <a:solidFill>
                  <a:srgbClr val="9E1B32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VE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pre-ordered at first break </a:t>
            </a:r>
          </a:p>
          <a:p>
            <a:endParaRPr lang="en-US" sz="1000" i="1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r>
              <a:rPr lang="en-US" sz="1000" b="1" u="sng" dirty="0">
                <a:solidFill>
                  <a:srgbClr val="6FBE44"/>
                </a:solidFill>
                <a:latin typeface="+mj-lt"/>
                <a:cs typeface="Arial" panose="020B0604020202020204" pitchFamily="34" charset="0"/>
              </a:rPr>
              <a:t>Jacket potatoes (Gluten free)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VE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Pre-order at first break  for lunch break</a:t>
            </a:r>
            <a:endParaRPr lang="en-US" sz="1000" b="1" dirty="0">
              <a:solidFill>
                <a:srgbClr val="9E1B32"/>
              </a:solidFill>
              <a:latin typeface="+mj-lt"/>
              <a:cs typeface="Arial" panose="020B0604020202020204" pitchFamily="34" charset="0"/>
            </a:endParaRPr>
          </a:p>
          <a:p>
            <a:r>
              <a:rPr lang="en-US" sz="1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with a choice of topping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Baked beans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VE/L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Cheddar cheese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V/D</a:t>
            </a:r>
            <a:r>
              <a:rPr lang="en-US" sz="1000" b="1" dirty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Sweetcorn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VE</a:t>
            </a:r>
            <a:r>
              <a:rPr lang="en-US" sz="1000" b="1" dirty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Chicken mayo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E/S/M</a:t>
            </a:r>
            <a:r>
              <a:rPr lang="en-US" sz="1000" b="1" dirty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Tuna mayo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F/E/M/S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BBQ chicken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S/M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Beef </a:t>
            </a:r>
            <a:r>
              <a:rPr lang="en-US" sz="1000" b="1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bolognese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L/C</a:t>
            </a:r>
            <a:endParaRPr lang="en-US" sz="1000" i="1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900" i="1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96F511E-392B-14FB-F084-CD9F451F76BB}"/>
              </a:ext>
            </a:extLst>
          </p:cNvPr>
          <p:cNvSpPr txBox="1">
            <a:spLocks/>
          </p:cNvSpPr>
          <p:nvPr/>
        </p:nvSpPr>
        <p:spPr>
          <a:xfrm>
            <a:off x="1979757" y="1910975"/>
            <a:ext cx="2630606" cy="147591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>
                <a:solidFill>
                  <a:schemeClr val="bg1"/>
                </a:solidFill>
              </a:rPr>
              <a:t>SERVED MONDAY-THURSDAY </a:t>
            </a:r>
          </a:p>
        </p:txBody>
      </p:sp>
      <p:pic>
        <p:nvPicPr>
          <p:cNvPr id="6" name="Placeholder">
            <a:extLst>
              <a:ext uri="{FF2B5EF4-FFF2-40B4-BE49-F238E27FC236}">
                <a16:creationId xmlns:a16="http://schemas.microsoft.com/office/drawing/2014/main" id="{4BDB0930-0EA5-4209-0BEB-D95EADD7AE5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515" y="117527"/>
            <a:ext cx="945443" cy="962034"/>
          </a:xfrm>
          <a:prstGeom prst="ellipse">
            <a:avLst/>
          </a:prstGeom>
          <a:ln w="76200">
            <a:solidFill>
              <a:schemeClr val="bg1"/>
            </a:solidFill>
          </a:ln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8F39D40-0286-3885-30B1-3C1D3F277FDC}"/>
              </a:ext>
            </a:extLst>
          </p:cNvPr>
          <p:cNvCxnSpPr>
            <a:cxnSpLocks/>
          </p:cNvCxnSpPr>
          <p:nvPr/>
        </p:nvCxnSpPr>
        <p:spPr>
          <a:xfrm>
            <a:off x="1174569" y="457200"/>
            <a:ext cx="4887021" cy="0"/>
          </a:xfrm>
          <a:prstGeom prst="line">
            <a:avLst/>
          </a:prstGeom>
          <a:ln>
            <a:solidFill>
              <a:srgbClr val="43A374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1E0B6E7-48DE-0294-7060-3573580C133A}"/>
              </a:ext>
            </a:extLst>
          </p:cNvPr>
          <p:cNvCxnSpPr>
            <a:cxnSpLocks/>
          </p:cNvCxnSpPr>
          <p:nvPr/>
        </p:nvCxnSpPr>
        <p:spPr>
          <a:xfrm>
            <a:off x="1174569" y="1085479"/>
            <a:ext cx="4887021" cy="0"/>
          </a:xfrm>
          <a:prstGeom prst="line">
            <a:avLst/>
          </a:prstGeom>
          <a:ln>
            <a:solidFill>
              <a:srgbClr val="43A374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EC2EB3A7-A0EE-E55B-AC39-0C667566A9C5}"/>
              </a:ext>
            </a:extLst>
          </p:cNvPr>
          <p:cNvSpPr txBox="1">
            <a:spLocks/>
          </p:cNvSpPr>
          <p:nvPr/>
        </p:nvSpPr>
        <p:spPr>
          <a:xfrm>
            <a:off x="461420" y="4226867"/>
            <a:ext cx="2913795" cy="12918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000" b="1" u="sng" dirty="0">
              <a:solidFill>
                <a:srgbClr val="6FBE44"/>
              </a:solidFill>
              <a:latin typeface="+mn-lt"/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  <a:latin typeface="+mn-lt"/>
              </a:rPr>
              <a:t>Veg Hot Meal </a:t>
            </a:r>
            <a:r>
              <a:rPr lang="en-US" sz="1000" b="1" dirty="0">
                <a:solidFill>
                  <a:srgbClr val="6FBE44"/>
                </a:solidFill>
                <a:latin typeface="+mn-lt"/>
              </a:rPr>
              <a:t>– </a:t>
            </a:r>
            <a:r>
              <a:rPr lang="en-US" sz="1000" b="1" dirty="0">
                <a:latin typeface="+mn-lt"/>
              </a:rPr>
              <a:t>Butternut &amp; spinach lasagna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G/D/C</a:t>
            </a:r>
          </a:p>
          <a:p>
            <a:pPr algn="l"/>
            <a:r>
              <a:rPr lang="en-US" sz="900" i="1" dirty="0">
                <a:latin typeface="+mn-lt"/>
                <a:ea typeface="Calibri" panose="020F0502020204030204" pitchFamily="34" charset="0"/>
                <a:cs typeface="Calibri Light" panose="020F0302020204030204" pitchFamily="34" charset="0"/>
              </a:rPr>
              <a:t>Butternut, </a:t>
            </a:r>
            <a:r>
              <a:rPr lang="en-US" sz="900" i="1" dirty="0" err="1">
                <a:latin typeface="+mn-lt"/>
                <a:ea typeface="Calibri" panose="020F0502020204030204" pitchFamily="34" charset="0"/>
                <a:cs typeface="Calibri Light" panose="020F0302020204030204" pitchFamily="34" charset="0"/>
              </a:rPr>
              <a:t>courgette</a:t>
            </a:r>
            <a:r>
              <a:rPr lang="en-US" sz="900" i="1" dirty="0">
                <a:latin typeface="+mn-lt"/>
                <a:ea typeface="Calibri" panose="020F0502020204030204" pitchFamily="34" charset="0"/>
                <a:cs typeface="Calibri Light" panose="020F0302020204030204" pitchFamily="34" charset="0"/>
              </a:rPr>
              <a:t>, tomato, carrot, celery, onion, garlic, basil, olive oil, salt, pepper, parsley, oregano, bay leaf, low fat milk, flour, low fat cheese, pasta sheet</a:t>
            </a:r>
            <a:endParaRPr lang="en-US" sz="900" b="1" dirty="0">
              <a:latin typeface="+mn-lt"/>
            </a:endParaRPr>
          </a:p>
          <a:p>
            <a:pPr algn="l"/>
            <a:endParaRPr lang="en-US" sz="900" b="1" i="1" u="sng" dirty="0">
              <a:solidFill>
                <a:srgbClr val="6FBE44"/>
              </a:solidFill>
              <a:latin typeface="+mn-lt"/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  <a:latin typeface="+mn-lt"/>
              </a:rPr>
              <a:t>Non-Veg Hot Meal </a:t>
            </a:r>
            <a:r>
              <a:rPr lang="en-US" sz="1000" b="1" dirty="0">
                <a:solidFill>
                  <a:srgbClr val="6FBE44"/>
                </a:solidFill>
                <a:latin typeface="+mn-lt"/>
              </a:rPr>
              <a:t>– </a:t>
            </a:r>
            <a:r>
              <a:rPr lang="en-US" sz="1000" b="1" dirty="0">
                <a:latin typeface="+mn-lt"/>
              </a:rPr>
              <a:t>Chicken shish </a:t>
            </a:r>
            <a:r>
              <a:rPr lang="en-US" sz="1000" b="1" dirty="0" err="1">
                <a:latin typeface="+mn-lt"/>
              </a:rPr>
              <a:t>tawouk</a:t>
            </a:r>
            <a:r>
              <a:rPr lang="en-US" sz="1000" b="1" dirty="0">
                <a:latin typeface="+mn-lt"/>
              </a:rPr>
              <a:t> </a:t>
            </a:r>
            <a:r>
              <a:rPr lang="en-US" sz="1000" b="1" dirty="0">
                <a:solidFill>
                  <a:srgbClr val="C00000"/>
                </a:solidFill>
                <a:latin typeface="+mn-lt"/>
              </a:rPr>
              <a:t>D</a:t>
            </a:r>
            <a:endParaRPr lang="en-US" sz="1000" b="1" dirty="0">
              <a:solidFill>
                <a:schemeClr val="tx2"/>
              </a:solidFill>
            </a:endParaRPr>
          </a:p>
          <a:p>
            <a:pPr algn="l"/>
            <a:r>
              <a:rPr lang="en-US" sz="900" i="1" dirty="0">
                <a:latin typeface="+mn-lt"/>
              </a:rPr>
              <a:t>Chicken breast, low fat natural yogurt, lemon juice, garlic, sweet paprika, seasoning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>
                <a:latin typeface="+mn-lt"/>
              </a:rPr>
              <a:t>Rice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VE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US" sz="1000" b="1" dirty="0">
              <a:latin typeface="+mj-lt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/>
              <a:t>Both served with roasted vegetables </a:t>
            </a:r>
            <a:r>
              <a:rPr lang="en-US" sz="1000" b="1" dirty="0">
                <a:solidFill>
                  <a:srgbClr val="9E1B32"/>
                </a:solidFill>
              </a:rPr>
              <a:t>VE </a:t>
            </a:r>
          </a:p>
          <a:p>
            <a:pPr algn="just"/>
            <a:endParaRPr lang="en-US" sz="1000" dirty="0">
              <a:solidFill>
                <a:srgbClr val="9E1B32"/>
              </a:solidFill>
              <a:latin typeface="+mn-lt"/>
            </a:endParaRPr>
          </a:p>
          <a:p>
            <a:pPr algn="l"/>
            <a:endParaRPr lang="en-US" sz="1000" dirty="0">
              <a:solidFill>
                <a:srgbClr val="9E1B32"/>
              </a:solidFill>
              <a:latin typeface="+mn-lt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073ABB5-180D-16F1-F229-0978DE7CB416}"/>
              </a:ext>
            </a:extLst>
          </p:cNvPr>
          <p:cNvSpPr txBox="1">
            <a:spLocks/>
          </p:cNvSpPr>
          <p:nvPr/>
        </p:nvSpPr>
        <p:spPr>
          <a:xfrm>
            <a:off x="3468204" y="3938986"/>
            <a:ext cx="3035425" cy="16815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000" b="1" u="sng" dirty="0">
                <a:solidFill>
                  <a:srgbClr val="6FBE44"/>
                </a:solidFill>
                <a:latin typeface="+mn-lt"/>
              </a:rPr>
              <a:t>Veg Hot Meal </a:t>
            </a:r>
            <a:r>
              <a:rPr lang="en-US" sz="1000" b="1" dirty="0">
                <a:solidFill>
                  <a:srgbClr val="6FBE44"/>
                </a:solidFill>
                <a:latin typeface="+mn-lt"/>
              </a:rPr>
              <a:t>– </a:t>
            </a:r>
            <a:r>
              <a:rPr lang="en-US" sz="1050" b="1" dirty="0"/>
              <a:t>Veggie pie with cheesy mash </a:t>
            </a:r>
          </a:p>
          <a:p>
            <a:pPr algn="l"/>
            <a:r>
              <a:rPr lang="en-US" sz="1050" b="1" dirty="0">
                <a:solidFill>
                  <a:srgbClr val="9E1B32"/>
                </a:solidFill>
                <a:latin typeface="+mn-lt"/>
              </a:rPr>
              <a:t>V/D/L</a:t>
            </a:r>
            <a:endParaRPr lang="en-US" sz="1050" b="1" dirty="0">
              <a:solidFill>
                <a:schemeClr val="tx2"/>
              </a:solidFill>
            </a:endParaRPr>
          </a:p>
          <a:p>
            <a:pPr algn="l"/>
            <a:r>
              <a:rPr lang="en-US" sz="900" i="1" dirty="0">
                <a:latin typeface="+mn-lt"/>
              </a:rPr>
              <a:t>Lentil, onion, celery, carrot, courgetti, pumpkin, rosemary, tomato, vegetable stock, garlic, potato, low fat butter, low fat milk, low fat cheese</a:t>
            </a:r>
          </a:p>
          <a:p>
            <a:pPr algn="l"/>
            <a:endParaRPr lang="en-US" sz="1000" b="1" u="sng" dirty="0">
              <a:solidFill>
                <a:srgbClr val="6FBE44"/>
              </a:solidFill>
              <a:latin typeface="+mn-lt"/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  <a:latin typeface="+mn-lt"/>
              </a:rPr>
              <a:t>Non-Veg Hot Meal</a:t>
            </a:r>
            <a:r>
              <a:rPr lang="en-US" sz="1000" b="1" dirty="0">
                <a:latin typeface="+mn-lt"/>
              </a:rPr>
              <a:t> </a:t>
            </a:r>
            <a:r>
              <a:rPr lang="en-US" sz="1050" b="1" dirty="0">
                <a:solidFill>
                  <a:srgbClr val="6FBE44"/>
                </a:solidFill>
                <a:latin typeface="+mn-lt"/>
              </a:rPr>
              <a:t>– </a:t>
            </a:r>
            <a:r>
              <a:rPr lang="en-US" sz="1000" b="1" dirty="0"/>
              <a:t>Sausage mash &amp; gravy </a:t>
            </a:r>
            <a:r>
              <a:rPr lang="en-US" sz="1000" b="1" dirty="0">
                <a:solidFill>
                  <a:srgbClr val="9E1B32"/>
                </a:solidFill>
              </a:rPr>
              <a:t>G/S/D</a:t>
            </a:r>
            <a:endParaRPr lang="en-US" sz="1000" b="1" u="sng" dirty="0">
              <a:solidFill>
                <a:srgbClr val="6FBE44"/>
              </a:solidFill>
              <a:latin typeface="+mn-lt"/>
            </a:endParaRPr>
          </a:p>
          <a:p>
            <a:pPr algn="l"/>
            <a:r>
              <a:rPr lang="en-US" sz="900" i="1" dirty="0">
                <a:latin typeface="+mn-lt"/>
              </a:rPr>
              <a:t>Chicken sausage, potato, low fat butter, low fat milk, </a:t>
            </a:r>
          </a:p>
          <a:p>
            <a:pPr algn="l"/>
            <a:r>
              <a:rPr lang="en-US" sz="900" i="1" dirty="0">
                <a:latin typeface="+mn-lt"/>
              </a:rPr>
              <a:t>chicken stock, lite soy sauce, pepper</a:t>
            </a:r>
          </a:p>
          <a:p>
            <a:pPr algn="l"/>
            <a:endParaRPr lang="en-US" sz="900" b="1" i="1" dirty="0">
              <a:latin typeface="+mn-lt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/>
              <a:t>Both served with peas and carrots </a:t>
            </a:r>
            <a:r>
              <a:rPr lang="en-US" sz="1000" b="1" dirty="0">
                <a:solidFill>
                  <a:srgbClr val="9E1B32"/>
                </a:solidFill>
              </a:rPr>
              <a:t>VE/L</a:t>
            </a:r>
          </a:p>
          <a:p>
            <a:pPr algn="l"/>
            <a:endParaRPr lang="en-US" sz="500" dirty="0">
              <a:solidFill>
                <a:srgbClr val="6FBE44"/>
              </a:solidFill>
              <a:latin typeface="+mn-lt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0FA9AAE3-D93A-9FAD-AB6D-1AED23166526}"/>
              </a:ext>
            </a:extLst>
          </p:cNvPr>
          <p:cNvSpPr txBox="1">
            <a:spLocks/>
          </p:cNvSpPr>
          <p:nvPr/>
        </p:nvSpPr>
        <p:spPr>
          <a:xfrm>
            <a:off x="516123" y="6173721"/>
            <a:ext cx="2873057" cy="16347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000" u="sng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u="sng" dirty="0">
              <a:solidFill>
                <a:srgbClr val="6FBE44"/>
              </a:solidFill>
              <a:latin typeface="+mn-lt"/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  <a:latin typeface="+mn-lt"/>
              </a:rPr>
              <a:t>Veg Hot Meal </a:t>
            </a:r>
            <a:r>
              <a:rPr lang="en-US" sz="1000" b="1" dirty="0">
                <a:solidFill>
                  <a:srgbClr val="6FBE44"/>
                </a:solidFill>
                <a:latin typeface="+mn-lt"/>
              </a:rPr>
              <a:t>– </a:t>
            </a:r>
            <a:r>
              <a:rPr lang="en-US" sz="1000" b="1" dirty="0">
                <a:latin typeface="+mn-lt"/>
              </a:rPr>
              <a:t>Teriyaki veggie noodles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G/E/L/S</a:t>
            </a:r>
            <a:endParaRPr lang="en-US" sz="1000" b="1" dirty="0">
              <a:solidFill>
                <a:schemeClr val="tx2"/>
              </a:solidFill>
              <a:latin typeface="+mn-lt"/>
            </a:endParaRPr>
          </a:p>
          <a:p>
            <a:pPr algn="l"/>
            <a:r>
              <a:rPr lang="en-US" sz="900" i="1" dirty="0">
                <a:latin typeface="+mn-lt"/>
              </a:rPr>
              <a:t>Egg noodles, rice noodles, mixed capsicum, celery, cabbage carrot, onion, teriyaki sauce, garlic, ginger, olive oil</a:t>
            </a:r>
          </a:p>
          <a:p>
            <a:pPr algn="l"/>
            <a:endParaRPr lang="en-US" sz="700" b="1" i="1" u="sng" dirty="0">
              <a:solidFill>
                <a:schemeClr val="tx2"/>
              </a:solidFill>
              <a:latin typeface="+mn-lt"/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  <a:latin typeface="+mn-lt"/>
              </a:rPr>
              <a:t>Non-Veg Hot Meal</a:t>
            </a:r>
            <a:r>
              <a:rPr lang="en-US" sz="1000" b="1" dirty="0">
                <a:solidFill>
                  <a:srgbClr val="6FBE44"/>
                </a:solidFill>
                <a:latin typeface="+mn-lt"/>
              </a:rPr>
              <a:t> – </a:t>
            </a:r>
            <a:r>
              <a:rPr lang="en-US" sz="1000" b="1" dirty="0">
                <a:latin typeface="+mn-lt"/>
              </a:rPr>
              <a:t>Chicken katsu curry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G/E</a:t>
            </a:r>
            <a:r>
              <a:rPr lang="en-US" sz="1000" b="1" dirty="0">
                <a:solidFill>
                  <a:schemeClr val="tx2"/>
                </a:solidFill>
                <a:latin typeface="+mn-lt"/>
              </a:rPr>
              <a:t> </a:t>
            </a:r>
          </a:p>
          <a:p>
            <a:pPr algn="l"/>
            <a:r>
              <a:rPr lang="en-US" sz="9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Chicken breast, egg, bread, ginger onion, vegetable oil, garlic, curry powder, turmeric, tomato, lite coconut milk</a:t>
            </a:r>
          </a:p>
          <a:p>
            <a:pPr algn="l"/>
            <a:endParaRPr lang="en-US" sz="900" b="1" dirty="0">
              <a:latin typeface="+mn-lt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>
                <a:latin typeface="+mn-lt"/>
              </a:rPr>
              <a:t>Served with rice </a:t>
            </a:r>
            <a:r>
              <a:rPr lang="en-US" sz="1000" dirty="0">
                <a:latin typeface="+mn-lt"/>
              </a:rPr>
              <a:t>&amp; </a:t>
            </a:r>
            <a:r>
              <a:rPr lang="en-US" sz="1000" b="1" dirty="0">
                <a:latin typeface="+mn-lt"/>
              </a:rPr>
              <a:t>vegetables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VE</a:t>
            </a:r>
            <a:endParaRPr lang="en-US" sz="700" i="1" dirty="0">
              <a:solidFill>
                <a:schemeClr val="tx2"/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1000" dirty="0">
              <a:solidFill>
                <a:srgbClr val="6FBE44"/>
              </a:solidFill>
              <a:latin typeface="+mn-lt"/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803B4812-6294-47EA-A096-FF81BE1DC8FB}"/>
              </a:ext>
            </a:extLst>
          </p:cNvPr>
          <p:cNvSpPr txBox="1">
            <a:spLocks/>
          </p:cNvSpPr>
          <p:nvPr/>
        </p:nvSpPr>
        <p:spPr>
          <a:xfrm>
            <a:off x="3468821" y="6174780"/>
            <a:ext cx="3035517" cy="18262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200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u="sng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u="sng" dirty="0">
              <a:solidFill>
                <a:srgbClr val="6FBE44"/>
              </a:solidFill>
              <a:latin typeface="+mn-lt"/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  <a:latin typeface="+mn-lt"/>
              </a:rPr>
              <a:t>Veg Hot Meal</a:t>
            </a:r>
            <a:r>
              <a:rPr lang="en-US" sz="1000" b="1" dirty="0">
                <a:solidFill>
                  <a:srgbClr val="6FBE44"/>
                </a:solidFill>
                <a:latin typeface="+mn-lt"/>
              </a:rPr>
              <a:t> - </a:t>
            </a:r>
            <a:r>
              <a:rPr lang="en-US" sz="1000" b="1" dirty="0">
                <a:latin typeface="+mn-lt"/>
              </a:rPr>
              <a:t>Margarita pizza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V/G/D/L/C</a:t>
            </a:r>
            <a:endParaRPr lang="en-US" sz="1000" b="1" dirty="0">
              <a:solidFill>
                <a:schemeClr val="tx2"/>
              </a:solidFill>
              <a:latin typeface="+mn-lt"/>
            </a:endParaRPr>
          </a:p>
          <a:p>
            <a:pPr algn="l"/>
            <a:r>
              <a:rPr lang="en-US" sz="900" i="1" dirty="0">
                <a:latin typeface="+mn-lt"/>
              </a:rPr>
              <a:t>Flour, yeast, sugar, olive oil, salt, low fat cheese,</a:t>
            </a:r>
          </a:p>
          <a:p>
            <a:pPr algn="l"/>
            <a:r>
              <a:rPr lang="en-US" sz="900" i="1" dirty="0">
                <a:latin typeface="+mn-lt"/>
              </a:rPr>
              <a:t> onion, garlic, tomato, celery, tomato paste, carrot, lentil, oregano, basil</a:t>
            </a:r>
            <a:endParaRPr lang="en-US" sz="1000" b="1" u="sng" dirty="0">
              <a:latin typeface="+mn-lt"/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  <a:latin typeface="+mn-lt"/>
              </a:rPr>
              <a:t>Non-Veg Hot Meal </a:t>
            </a:r>
            <a:r>
              <a:rPr lang="en-US" sz="1000" b="1" dirty="0">
                <a:solidFill>
                  <a:srgbClr val="6FBE44"/>
                </a:solidFill>
                <a:latin typeface="+mn-lt"/>
              </a:rPr>
              <a:t>– </a:t>
            </a:r>
            <a:r>
              <a:rPr lang="en-US" sz="1000" b="1" dirty="0">
                <a:latin typeface="+mn-lt"/>
              </a:rPr>
              <a:t>10 0% beef burger with lettuce    marinara sauce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G/E/L/C</a:t>
            </a:r>
          </a:p>
          <a:p>
            <a:pPr algn="l"/>
            <a:r>
              <a:rPr lang="en-US" sz="900" i="1" dirty="0">
                <a:latin typeface="+mn-lt"/>
                <a:ea typeface="Times New Roman" panose="02020603050405020304" pitchFamily="18" charset="0"/>
                <a:cs typeface="Calibri Light" panose="020F0302020204030204" pitchFamily="34" charset="0"/>
              </a:rPr>
              <a:t>Lean beef mince, seasoning, </a:t>
            </a:r>
            <a:r>
              <a:rPr lang="en-US" sz="900" i="1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Italian herbs</a:t>
            </a:r>
            <a:r>
              <a:rPr lang="en-US" sz="900" i="1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, tomato, lentil, carrot, garlic, onion, olive oil, lettuce, </a:t>
            </a:r>
            <a:r>
              <a:rPr lang="en-US" sz="900" i="1" dirty="0">
                <a:latin typeface="+mn-lt"/>
                <a:ea typeface="Times New Roman" panose="02020603050405020304" pitchFamily="18" charset="0"/>
                <a:cs typeface="Calibri Light" panose="020F0302020204030204" pitchFamily="34" charset="0"/>
              </a:rPr>
              <a:t>bread roll</a:t>
            </a:r>
            <a:endParaRPr lang="en-US" sz="1000" i="1" dirty="0">
              <a:latin typeface="+mn-lt"/>
              <a:ea typeface="Times New Roman" panose="02020603050405020304" pitchFamily="18" charset="0"/>
              <a:cs typeface="Calibri Light" panose="020F03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>
                <a:latin typeface="+mn-lt"/>
              </a:rPr>
              <a:t>Both served with fresh wedges, sweetcorn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VE </a:t>
            </a:r>
            <a:endParaRPr lang="en-US" sz="1000" b="1" dirty="0">
              <a:solidFill>
                <a:schemeClr val="tx2"/>
              </a:solidFill>
              <a:latin typeface="+mn-lt"/>
            </a:endParaRPr>
          </a:p>
          <a:p>
            <a:pPr algn="l"/>
            <a:r>
              <a:rPr lang="en-US" sz="1000" b="1" dirty="0">
                <a:latin typeface="+mn-lt"/>
              </a:rPr>
              <a:t>Peas</a:t>
            </a:r>
            <a:r>
              <a:rPr lang="en-US" sz="10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VE/L</a:t>
            </a:r>
            <a:endParaRPr lang="en-US" sz="1000" b="1" u="sng" dirty="0">
              <a:solidFill>
                <a:schemeClr val="tx2"/>
              </a:solidFill>
              <a:latin typeface="+mn-lt"/>
            </a:endParaRPr>
          </a:p>
          <a:p>
            <a:pPr algn="l"/>
            <a:r>
              <a:rPr lang="en-US" sz="900" i="1" dirty="0">
                <a:latin typeface="+mn-lt"/>
              </a:rPr>
              <a:t>Potato, olive oil, seasoning, sweetcorn, garden peas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US" sz="1000" b="1" dirty="0">
              <a:solidFill>
                <a:srgbClr val="9E1B32"/>
              </a:solidFill>
              <a:latin typeface="+mn-lt"/>
            </a:endParaRPr>
          </a:p>
          <a:p>
            <a:pPr algn="l"/>
            <a:endParaRPr lang="en-US" sz="900" dirty="0">
              <a:solidFill>
                <a:srgbClr val="9E1B32"/>
              </a:solidFill>
              <a:latin typeface="+mn-lt"/>
            </a:endParaRPr>
          </a:p>
          <a:p>
            <a:pPr algn="l"/>
            <a:endParaRPr lang="en-US" sz="1000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dirty="0">
              <a:solidFill>
                <a:srgbClr val="9E1B32"/>
              </a:solidFill>
              <a:latin typeface="+mn-lt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0801C381-B697-ADCE-D1F7-02306282C383}"/>
              </a:ext>
            </a:extLst>
          </p:cNvPr>
          <p:cNvSpPr txBox="1">
            <a:spLocks/>
          </p:cNvSpPr>
          <p:nvPr/>
        </p:nvSpPr>
        <p:spPr>
          <a:xfrm>
            <a:off x="438369" y="8955685"/>
            <a:ext cx="6163171" cy="6001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000" b="1" u="sng" dirty="0">
                <a:solidFill>
                  <a:srgbClr val="6FBE44"/>
                </a:solidFill>
              </a:rPr>
              <a:t>Veg Hot Meal </a:t>
            </a:r>
            <a:r>
              <a:rPr lang="en-US" sz="1000" b="1" dirty="0">
                <a:solidFill>
                  <a:srgbClr val="6FBE44"/>
                </a:solidFill>
              </a:rPr>
              <a:t>– </a:t>
            </a:r>
            <a:r>
              <a:rPr lang="en-US" sz="1000" b="1" dirty="0"/>
              <a:t>Cheesy garlic herb fingers with </a:t>
            </a:r>
            <a:r>
              <a:rPr lang="en-US" sz="1000" b="1" dirty="0">
                <a:latin typeface="+mn-lt"/>
              </a:rPr>
              <a:t>marinara dip </a:t>
            </a:r>
            <a:r>
              <a:rPr lang="en-US" sz="1000" b="1" dirty="0">
                <a:solidFill>
                  <a:srgbClr val="9E1B32"/>
                </a:solidFill>
              </a:rPr>
              <a:t>V/G/D/L/C</a:t>
            </a:r>
          </a:p>
          <a:p>
            <a:pPr algn="l"/>
            <a:r>
              <a:rPr lang="en-US" sz="900" i="1" dirty="0">
                <a:latin typeface="+mn-lt"/>
              </a:rPr>
              <a:t>Flour, yeast, sugar, olive oil, salt, garlic, herbs, low fat cheese, onion, tomato, celery, tomato paste, carrot, lentil, </a:t>
            </a:r>
          </a:p>
          <a:p>
            <a:pPr algn="l"/>
            <a:r>
              <a:rPr lang="en-US" sz="900" i="1" dirty="0">
                <a:latin typeface="+mn-lt"/>
              </a:rPr>
              <a:t>oregano, basil</a:t>
            </a:r>
            <a:endParaRPr lang="en-US" sz="900" b="1" u="sng" dirty="0">
              <a:latin typeface="+mn-lt"/>
            </a:endParaRPr>
          </a:p>
          <a:p>
            <a:pPr algn="l"/>
            <a:endParaRPr lang="en-US" sz="1000" b="1" dirty="0">
              <a:solidFill>
                <a:srgbClr val="9E1B32"/>
              </a:solidFill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</a:rPr>
              <a:t>Non-Veg Hot Meal </a:t>
            </a:r>
            <a:r>
              <a:rPr lang="en-US" sz="1000" b="1" dirty="0">
                <a:solidFill>
                  <a:srgbClr val="6FBE44"/>
                </a:solidFill>
              </a:rPr>
              <a:t>– </a:t>
            </a:r>
            <a:r>
              <a:rPr lang="en-US" sz="1000" b="1" dirty="0"/>
              <a:t>Barbeque chicken bao buns </a:t>
            </a:r>
            <a:r>
              <a:rPr lang="en-US" sz="1000" b="1" dirty="0">
                <a:solidFill>
                  <a:srgbClr val="9E1B32"/>
                </a:solidFill>
              </a:rPr>
              <a:t>G/S</a:t>
            </a:r>
          </a:p>
          <a:p>
            <a:pPr algn="l"/>
            <a:r>
              <a:rPr lang="en-US" sz="900" i="1" dirty="0">
                <a:latin typeface="+mn-lt"/>
              </a:rPr>
              <a:t>Bao bun, chicken breast, barbeque sauce, ginger, garlic, shredded carrot, shredded cabbage, coriander</a:t>
            </a:r>
          </a:p>
          <a:p>
            <a:pPr algn="l"/>
            <a:endParaRPr lang="en-US" sz="1000" b="1" dirty="0">
              <a:solidFill>
                <a:srgbClr val="9E1B32"/>
              </a:solidFill>
            </a:endParaRPr>
          </a:p>
          <a:p>
            <a:pPr algn="l"/>
            <a:endParaRPr lang="en-US" sz="900" i="1" dirty="0">
              <a:solidFill>
                <a:schemeClr val="tx2"/>
              </a:solidFill>
              <a:latin typeface="+mn-lt"/>
            </a:endParaRPr>
          </a:p>
          <a:p>
            <a:pPr algn="l"/>
            <a:endParaRPr lang="en-US" sz="700" i="1" dirty="0">
              <a:solidFill>
                <a:srgbClr val="9E1B32"/>
              </a:solidFill>
              <a:latin typeface="+mn-lt"/>
            </a:endParaRPr>
          </a:p>
          <a:p>
            <a:pPr algn="l"/>
            <a:endParaRPr lang="en-US" sz="1000" dirty="0">
              <a:solidFill>
                <a:srgbClr val="6FBE44"/>
              </a:solidFill>
              <a:latin typeface="+mn-lt"/>
            </a:endParaRPr>
          </a:p>
          <a:p>
            <a:endParaRPr lang="en-US" sz="700" b="1" dirty="0">
              <a:solidFill>
                <a:srgbClr val="0070C0"/>
              </a:solidFill>
              <a:latin typeface="+mn-lt"/>
              <a:ea typeface="Comic Sans MS" charset="0"/>
              <a:cs typeface="Comic Sans MS" charset="0"/>
            </a:endParaRPr>
          </a:p>
          <a:p>
            <a:r>
              <a:rPr lang="en-US" sz="100" dirty="0">
                <a:solidFill>
                  <a:srgbClr val="9E1B32"/>
                </a:solidFill>
                <a:latin typeface="+mn-lt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570342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6117" y="0"/>
            <a:ext cx="6858000" cy="9906000"/>
          </a:xfrm>
          <a:prstGeom prst="rect">
            <a:avLst/>
          </a:prstGeom>
          <a:ln>
            <a:solidFill>
              <a:srgbClr val="43A37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FBE44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2296" y="1813913"/>
            <a:ext cx="6217920" cy="7711107"/>
          </a:xfrm>
          <a:prstGeom prst="rect">
            <a:avLst/>
          </a:prstGeom>
          <a:solidFill>
            <a:srgbClr val="43A374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873" y="512463"/>
            <a:ext cx="6824330" cy="441614"/>
          </a:xfrm>
        </p:spPr>
        <p:txBody>
          <a:bodyPr>
            <a:normAutofit fontScale="90000"/>
          </a:bodyPr>
          <a:lstStyle/>
          <a:p>
            <a:br>
              <a:rPr lang="en-US" sz="2600" dirty="0">
                <a:solidFill>
                  <a:srgbClr val="807F83"/>
                </a:solidFill>
                <a:latin typeface="+mn-lt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WEEK 4 Served Week:</a:t>
            </a:r>
            <a:br>
              <a:rPr lang="en-US" sz="4000" dirty="0">
                <a:solidFill>
                  <a:srgbClr val="807F83"/>
                </a:solidFill>
                <a:latin typeface="+mn-lt"/>
              </a:rPr>
            </a:br>
            <a:r>
              <a:rPr lang="en-US" sz="1600" dirty="0">
                <a:latin typeface="+mn-lt"/>
              </a:rPr>
              <a:t>1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-20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Sep/21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-25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Oct/18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-22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Nov</a:t>
            </a:r>
            <a:br>
              <a:rPr lang="en-US" sz="1600" dirty="0">
                <a:solidFill>
                  <a:srgbClr val="807F8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rgbClr val="807F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42094" y="3546780"/>
            <a:ext cx="2895599" cy="2139308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523683" y="3546780"/>
            <a:ext cx="2819400" cy="2119839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57200" y="5774355"/>
            <a:ext cx="2895599" cy="2211738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527399" y="5763792"/>
            <a:ext cx="2819400" cy="2237895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47913" y="8062292"/>
            <a:ext cx="5882470" cy="1386508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-</a:t>
            </a:r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3621206" y="3610466"/>
            <a:ext cx="2630606" cy="267915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  <a:latin typeface="+mn-lt"/>
              </a:rPr>
              <a:t>TUESDAY</a:t>
            </a:r>
            <a:r>
              <a:rPr lang="en-US" sz="160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535919" y="5716390"/>
            <a:ext cx="2630606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  <a:latin typeface="+mn-lt"/>
              </a:rPr>
              <a:t>WEDNESDAY</a:t>
            </a:r>
            <a:r>
              <a:rPr lang="en-US" sz="1600">
                <a:solidFill>
                  <a:schemeClr val="bg1"/>
                </a:solidFill>
                <a:latin typeface="+mn-lt"/>
              </a:rPr>
              <a:t>   </a:t>
            </a: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3507038" y="5787163"/>
            <a:ext cx="28194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  <a:latin typeface="+mn-lt"/>
              </a:rPr>
              <a:t>THURSDAY</a:t>
            </a:r>
          </a:p>
        </p:txBody>
      </p:sp>
      <p:sp>
        <p:nvSpPr>
          <p:cNvPr id="48" name="Title 1"/>
          <p:cNvSpPr txBox="1">
            <a:spLocks/>
          </p:cNvSpPr>
          <p:nvPr/>
        </p:nvSpPr>
        <p:spPr>
          <a:xfrm>
            <a:off x="497459" y="6188391"/>
            <a:ext cx="2913796" cy="16347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000" u="sng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u="sng">
              <a:solidFill>
                <a:srgbClr val="6FBE44"/>
              </a:solidFill>
              <a:latin typeface="+mn-lt"/>
            </a:endParaRPr>
          </a:p>
          <a:p>
            <a:pPr algn="l"/>
            <a:endParaRPr lang="en-US" sz="900" b="1">
              <a:latin typeface="+mn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59504" y="1181073"/>
            <a:ext cx="6503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*Vegetarian options available daily *All vegetables are locally sourced where possible *Vegetables or side salad are served with each main meal *Bakes have low sugar and salt content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555843-4BF7-7B54-BC5A-28A8E6CA6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9585" y="9454798"/>
            <a:ext cx="6200631" cy="527402"/>
          </a:xfrm>
        </p:spPr>
        <p:txBody>
          <a:bodyPr/>
          <a:lstStyle/>
          <a:p>
            <a:r>
              <a:rPr lang="en-US" sz="900"/>
              <a:t>G – GLUTEN   E – EGG   D – DAIRY   V- VEGETARIAN   VE – VEGAN   L –LUPINS/LEGUME   F –FISH   M - MUSTARD  S - SOYA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4D31876-7D34-9C45-B831-1CC0F6CA7183}"/>
              </a:ext>
            </a:extLst>
          </p:cNvPr>
          <p:cNvSpPr txBox="1"/>
          <p:nvPr/>
        </p:nvSpPr>
        <p:spPr>
          <a:xfrm>
            <a:off x="16117" y="1482631"/>
            <a:ext cx="68075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>
                <a:solidFill>
                  <a:srgbClr val="9E1B32"/>
                </a:solidFill>
                <a:latin typeface="Arial" panose="020B0604020202020204" pitchFamily="34" charset="0"/>
                <a:ea typeface="Comic Sans MS" charset="0"/>
                <a:cs typeface="Arial" panose="020B0604020202020204" pitchFamily="34" charset="0"/>
              </a:rPr>
              <a:t>V-vegetarian  VE-vegan  G-gluten  D-dairy  E-egg  L-lupin/legumes  C-celery  F-fish S-soy M-mustard</a:t>
            </a: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A3313B94-6D44-B34D-B384-8445CE48FC5E}"/>
              </a:ext>
            </a:extLst>
          </p:cNvPr>
          <p:cNvSpPr txBox="1">
            <a:spLocks/>
          </p:cNvSpPr>
          <p:nvPr/>
        </p:nvSpPr>
        <p:spPr>
          <a:xfrm>
            <a:off x="555293" y="3611490"/>
            <a:ext cx="2630606" cy="267915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  <a:latin typeface="+mn-lt"/>
              </a:rPr>
              <a:t>MONDAY</a:t>
            </a:r>
            <a:r>
              <a:rPr lang="en-US" sz="160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BD322411-792C-AD45-9C25-898DE8B0E3E0}"/>
              </a:ext>
            </a:extLst>
          </p:cNvPr>
          <p:cNvSpPr txBox="1">
            <a:spLocks/>
          </p:cNvSpPr>
          <p:nvPr/>
        </p:nvSpPr>
        <p:spPr>
          <a:xfrm>
            <a:off x="551797" y="5862511"/>
            <a:ext cx="2630606" cy="267915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  <a:latin typeface="+mn-lt"/>
              </a:rPr>
              <a:t>WEDNESDAY</a:t>
            </a:r>
            <a:r>
              <a:rPr lang="en-US" sz="160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46" name="Title 1">
            <a:extLst>
              <a:ext uri="{FF2B5EF4-FFF2-40B4-BE49-F238E27FC236}">
                <a16:creationId xmlns:a16="http://schemas.microsoft.com/office/drawing/2014/main" id="{731378B2-F7CC-1C47-83C7-24819607102D}"/>
              </a:ext>
            </a:extLst>
          </p:cNvPr>
          <p:cNvSpPr txBox="1">
            <a:spLocks/>
          </p:cNvSpPr>
          <p:nvPr/>
        </p:nvSpPr>
        <p:spPr>
          <a:xfrm>
            <a:off x="3618080" y="5862511"/>
            <a:ext cx="2630606" cy="267915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</a:rPr>
              <a:t>THURSDAY</a:t>
            </a:r>
            <a:r>
              <a:rPr lang="en-US" sz="160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50" name="Title 1">
            <a:extLst>
              <a:ext uri="{FF2B5EF4-FFF2-40B4-BE49-F238E27FC236}">
                <a16:creationId xmlns:a16="http://schemas.microsoft.com/office/drawing/2014/main" id="{14B06675-F10A-E044-BF59-20A203062EE5}"/>
              </a:ext>
            </a:extLst>
          </p:cNvPr>
          <p:cNvSpPr txBox="1">
            <a:spLocks/>
          </p:cNvSpPr>
          <p:nvPr/>
        </p:nvSpPr>
        <p:spPr>
          <a:xfrm>
            <a:off x="2095952" y="8131188"/>
            <a:ext cx="2630606" cy="267915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  <a:latin typeface="+mn-lt"/>
              </a:rPr>
              <a:t>FRIDAY</a:t>
            </a:r>
            <a:r>
              <a:rPr lang="en-US" sz="160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A474F0-C1BE-BCDB-3DDB-AE1B5F387D03}"/>
              </a:ext>
            </a:extLst>
          </p:cNvPr>
          <p:cNvSpPr/>
          <p:nvPr/>
        </p:nvSpPr>
        <p:spPr>
          <a:xfrm>
            <a:off x="442094" y="1877726"/>
            <a:ext cx="5900989" cy="1605242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000" b="1" u="sng" dirty="0">
              <a:solidFill>
                <a:srgbClr val="6FBE44"/>
              </a:solidFill>
            </a:endParaRPr>
          </a:p>
          <a:p>
            <a:endParaRPr lang="en-US" sz="1000" b="1" u="sng" dirty="0">
              <a:solidFill>
                <a:srgbClr val="6FBE44"/>
              </a:solidFill>
              <a:latin typeface="+mj-lt"/>
              <a:cs typeface="Arial" panose="020B0604020202020204" pitchFamily="34" charset="0"/>
            </a:endParaRPr>
          </a:p>
          <a:p>
            <a:r>
              <a:rPr lang="en-US" sz="1000" b="1" u="sng" dirty="0">
                <a:solidFill>
                  <a:srgbClr val="6FBE44"/>
                </a:solidFill>
                <a:latin typeface="+mj-lt"/>
                <a:cs typeface="Arial" panose="020B0604020202020204" pitchFamily="34" charset="0"/>
              </a:rPr>
              <a:t>Penne Pasta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VE/G </a:t>
            </a:r>
            <a:r>
              <a:rPr lang="en-US" sz="1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with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Protein rich red sa</a:t>
            </a:r>
            <a:r>
              <a:rPr lang="en-US" sz="1000" b="1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uce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VE/L/C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OR Beef </a:t>
            </a:r>
            <a:r>
              <a:rPr lang="en-US" sz="1000" b="1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bolognese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sauce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L/C</a:t>
            </a:r>
          </a:p>
          <a:p>
            <a:r>
              <a:rPr lang="en-US" sz="900" i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Whole-wheat pasta, tomato, lentil, carrot, celery, garlic, onion, basil, cinnamon, olive oil, salt, pepper, oregano </a:t>
            </a:r>
          </a:p>
          <a:p>
            <a:r>
              <a:rPr lang="en-US" sz="900" i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(Beef Bolognese includes lean beef mince, bay leaf, parsley)</a:t>
            </a:r>
          </a:p>
          <a:p>
            <a:endParaRPr lang="en-US" sz="800" i="1" dirty="0">
              <a:solidFill>
                <a:schemeClr val="tx2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0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NEW</a:t>
            </a:r>
            <a:r>
              <a:rPr lang="en-US" sz="1000" b="1" dirty="0">
                <a:solidFill>
                  <a:srgbClr val="00B050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000" b="1" u="sng" dirty="0">
                <a:solidFill>
                  <a:srgbClr val="6FBE44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Gluten free pasta </a:t>
            </a:r>
            <a:r>
              <a:rPr lang="en-US" sz="1000" b="1" dirty="0">
                <a:solidFill>
                  <a:srgbClr val="9E1B32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VE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pre-ordered at first break </a:t>
            </a:r>
          </a:p>
          <a:p>
            <a:endParaRPr lang="en-US" sz="1000" i="1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r>
              <a:rPr lang="en-US" sz="1000" b="1" u="sng" dirty="0">
                <a:solidFill>
                  <a:srgbClr val="6FBE44"/>
                </a:solidFill>
                <a:latin typeface="+mj-lt"/>
                <a:cs typeface="Arial" panose="020B0604020202020204" pitchFamily="34" charset="0"/>
              </a:rPr>
              <a:t>Jacket potatoes (Gluten free)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VE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Pre-order at first break  for lunch break</a:t>
            </a:r>
            <a:endParaRPr lang="en-US" sz="1000" b="1" dirty="0">
              <a:solidFill>
                <a:srgbClr val="9E1B32"/>
              </a:solidFill>
              <a:latin typeface="+mj-lt"/>
              <a:cs typeface="Arial" panose="020B0604020202020204" pitchFamily="34" charset="0"/>
            </a:endParaRPr>
          </a:p>
          <a:p>
            <a:r>
              <a:rPr lang="en-US" sz="1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with a choice of topping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Baked beans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VE/L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Cheddar cheese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V/D</a:t>
            </a:r>
            <a:r>
              <a:rPr lang="en-US" sz="1000" b="1" dirty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Sweetcorn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VE</a:t>
            </a:r>
            <a:r>
              <a:rPr lang="en-US" sz="1000" b="1" dirty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Chicken mayo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E/S/M</a:t>
            </a:r>
            <a:r>
              <a:rPr lang="en-US" sz="1000" b="1" dirty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Tuna mayo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F/E/M/S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BBQ chicken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S/M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Beef </a:t>
            </a:r>
            <a:r>
              <a:rPr lang="en-US" sz="1000" b="1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bolognese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L/C</a:t>
            </a:r>
            <a:endParaRPr lang="en-US" sz="1000" i="1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900" i="1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FA8A309-F370-761F-3A6C-5F0520EFB33B}"/>
              </a:ext>
            </a:extLst>
          </p:cNvPr>
          <p:cNvSpPr txBox="1">
            <a:spLocks/>
          </p:cNvSpPr>
          <p:nvPr/>
        </p:nvSpPr>
        <p:spPr>
          <a:xfrm>
            <a:off x="2095952" y="1931012"/>
            <a:ext cx="2630606" cy="151885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>
                <a:solidFill>
                  <a:schemeClr val="bg1"/>
                </a:solidFill>
              </a:rPr>
              <a:t>SERVED MONDAY-THURSDAY </a:t>
            </a:r>
          </a:p>
        </p:txBody>
      </p:sp>
      <p:pic>
        <p:nvPicPr>
          <p:cNvPr id="8" name="Placeholder">
            <a:extLst>
              <a:ext uri="{FF2B5EF4-FFF2-40B4-BE49-F238E27FC236}">
                <a16:creationId xmlns:a16="http://schemas.microsoft.com/office/drawing/2014/main" id="{2500DB01-F10B-268E-9E51-121F171DA20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515" y="117527"/>
            <a:ext cx="945443" cy="962034"/>
          </a:xfrm>
          <a:prstGeom prst="ellipse">
            <a:avLst/>
          </a:prstGeom>
          <a:ln w="76200">
            <a:solidFill>
              <a:schemeClr val="bg1"/>
            </a:solidFill>
          </a:ln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294E58F-A87E-2F1B-6BD7-74C31FDF5D10}"/>
              </a:ext>
            </a:extLst>
          </p:cNvPr>
          <p:cNvCxnSpPr>
            <a:cxnSpLocks/>
          </p:cNvCxnSpPr>
          <p:nvPr/>
        </p:nvCxnSpPr>
        <p:spPr>
          <a:xfrm>
            <a:off x="1174569" y="457200"/>
            <a:ext cx="4887021" cy="0"/>
          </a:xfrm>
          <a:prstGeom prst="line">
            <a:avLst/>
          </a:prstGeom>
          <a:ln>
            <a:solidFill>
              <a:srgbClr val="43A374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9604F96-1494-23C6-EA17-0BC8AAB523F9}"/>
              </a:ext>
            </a:extLst>
          </p:cNvPr>
          <p:cNvCxnSpPr>
            <a:cxnSpLocks/>
          </p:cNvCxnSpPr>
          <p:nvPr/>
        </p:nvCxnSpPr>
        <p:spPr>
          <a:xfrm>
            <a:off x="1174569" y="1079561"/>
            <a:ext cx="4887021" cy="0"/>
          </a:xfrm>
          <a:prstGeom prst="line">
            <a:avLst/>
          </a:prstGeom>
          <a:ln>
            <a:solidFill>
              <a:srgbClr val="43A374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FD1F65BA-426A-09C0-56F8-9A53768C26BE}"/>
              </a:ext>
            </a:extLst>
          </p:cNvPr>
          <p:cNvSpPr txBox="1">
            <a:spLocks/>
          </p:cNvSpPr>
          <p:nvPr/>
        </p:nvSpPr>
        <p:spPr>
          <a:xfrm>
            <a:off x="412075" y="4240344"/>
            <a:ext cx="2999180" cy="12918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000" b="1" u="sng" dirty="0">
                <a:solidFill>
                  <a:srgbClr val="6FBE44"/>
                </a:solidFill>
                <a:latin typeface="+mn-lt"/>
              </a:rPr>
              <a:t>Veg Hot Meal </a:t>
            </a:r>
            <a:r>
              <a:rPr lang="en-US" sz="1000" b="1" dirty="0">
                <a:solidFill>
                  <a:srgbClr val="6FBE44"/>
                </a:solidFill>
                <a:latin typeface="+mn-lt"/>
              </a:rPr>
              <a:t>– </a:t>
            </a:r>
            <a:r>
              <a:rPr lang="en-US" sz="1000" b="1" dirty="0">
                <a:latin typeface="+mn-lt"/>
              </a:rPr>
              <a:t>Baked bean Bolognese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VE/L/C</a:t>
            </a:r>
          </a:p>
          <a:p>
            <a:pPr algn="l"/>
            <a:r>
              <a:rPr lang="en-US" sz="900" i="1" dirty="0">
                <a:latin typeface="+mn-lt"/>
              </a:rPr>
              <a:t>Carrot, celery, mushrooms, baked beans, onion, garlic, tomato paste, vegetable stock, bay leaf, passata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>
                <a:latin typeface="+mn-lt"/>
              </a:rPr>
              <a:t>Rice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VE</a:t>
            </a:r>
            <a:endParaRPr lang="en-US" sz="1000" b="1" dirty="0">
              <a:latin typeface="+mn-lt"/>
            </a:endParaRPr>
          </a:p>
          <a:p>
            <a:pPr algn="l"/>
            <a:endParaRPr lang="en-US" sz="900" i="1" dirty="0">
              <a:latin typeface="+mn-lt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  <a:latin typeface="+mn-lt"/>
              </a:rPr>
              <a:t>Non-Veg Hot Meal </a:t>
            </a:r>
            <a:r>
              <a:rPr lang="en-US" sz="1000" b="1" dirty="0">
                <a:solidFill>
                  <a:srgbClr val="6FBE44"/>
                </a:solidFill>
                <a:latin typeface="+mn-lt"/>
              </a:rPr>
              <a:t>– </a:t>
            </a:r>
            <a:r>
              <a:rPr lang="en-US" sz="1050" b="1" dirty="0">
                <a:latin typeface="+mn-lt"/>
              </a:rPr>
              <a:t>Chicken parmigiana </a:t>
            </a:r>
            <a:r>
              <a:rPr lang="en-US" sz="1050" b="1" dirty="0">
                <a:solidFill>
                  <a:srgbClr val="9E1B32"/>
                </a:solidFill>
                <a:latin typeface="+mn-lt"/>
              </a:rPr>
              <a:t>G/E </a:t>
            </a:r>
            <a:endParaRPr lang="en-US" sz="1050" b="1" dirty="0">
              <a:solidFill>
                <a:schemeClr val="tx2"/>
              </a:solidFill>
              <a:latin typeface="+mn-lt"/>
            </a:endParaRPr>
          </a:p>
          <a:p>
            <a:pPr algn="l"/>
            <a:r>
              <a:rPr lang="en-US" sz="9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Chicken breast, egg, flour, breadcrumbs, </a:t>
            </a:r>
            <a:r>
              <a:rPr lang="en-US" sz="900" i="1" dirty="0">
                <a:latin typeface="+mn-lt"/>
              </a:rPr>
              <a:t>onion, garlic, tomato, carrot, lentil, oregano, basil, mozzarella</a:t>
            </a:r>
            <a:endParaRPr lang="en-US" sz="900" i="1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>
                <a:latin typeface="+mn-lt"/>
              </a:rPr>
              <a:t>Spaghetti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VE/G </a:t>
            </a:r>
          </a:p>
          <a:p>
            <a:pPr algn="l"/>
            <a:endParaRPr lang="en-US" sz="1000" b="1" dirty="0">
              <a:solidFill>
                <a:srgbClr val="9E1B32"/>
              </a:solidFill>
              <a:latin typeface="+mn-lt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>
                <a:latin typeface="+mn-lt"/>
                <a:cs typeface="Calibri Light" panose="020F0302020204030204" pitchFamily="34" charset="0"/>
              </a:rPr>
              <a:t>Both served with broccoli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VE</a:t>
            </a:r>
            <a:endParaRPr lang="en-US" sz="1000" i="1" dirty="0">
              <a:solidFill>
                <a:schemeClr val="tx2"/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1000" dirty="0">
              <a:solidFill>
                <a:srgbClr val="9E1B32"/>
              </a:solidFill>
              <a:latin typeface="+mn-lt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8C22679-56E8-62A5-C15C-C7EE5CA8FD44}"/>
              </a:ext>
            </a:extLst>
          </p:cNvPr>
          <p:cNvSpPr txBox="1">
            <a:spLocks/>
          </p:cNvSpPr>
          <p:nvPr/>
        </p:nvSpPr>
        <p:spPr>
          <a:xfrm>
            <a:off x="3468937" y="3920686"/>
            <a:ext cx="2999180" cy="16815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000" b="1" u="sng" dirty="0">
                <a:solidFill>
                  <a:srgbClr val="6FBE44"/>
                </a:solidFill>
                <a:latin typeface="+mn-lt"/>
              </a:rPr>
              <a:t>Veg Hot Meal </a:t>
            </a:r>
            <a:r>
              <a:rPr lang="en-US" sz="1000" b="1" dirty="0">
                <a:solidFill>
                  <a:srgbClr val="6FBE44"/>
                </a:solidFill>
                <a:latin typeface="+mn-lt"/>
              </a:rPr>
              <a:t>– </a:t>
            </a:r>
            <a:r>
              <a:rPr lang="en-US" sz="1050" b="1" dirty="0">
                <a:latin typeface="+mn-lt"/>
              </a:rPr>
              <a:t>Cauliflower cheese gratin </a:t>
            </a:r>
            <a:r>
              <a:rPr lang="en-US" sz="1050" b="1" dirty="0">
                <a:solidFill>
                  <a:srgbClr val="9E1B32"/>
                </a:solidFill>
                <a:latin typeface="+mn-lt"/>
              </a:rPr>
              <a:t>V/G/D</a:t>
            </a:r>
            <a:endParaRPr lang="en-US" sz="1050" b="1" u="sng" dirty="0">
              <a:solidFill>
                <a:srgbClr val="6FBE44"/>
              </a:solidFill>
              <a:latin typeface="+mn-lt"/>
            </a:endParaRPr>
          </a:p>
          <a:p>
            <a:pPr algn="l"/>
            <a:r>
              <a:rPr lang="en-US" sz="900" i="1" dirty="0">
                <a:latin typeface="+mn-lt"/>
              </a:rPr>
              <a:t>Cauliflower, flour, low fat cheese, low fat butter, nutmeg, breadcrumbs, seasoning, potato, olive oil</a:t>
            </a:r>
          </a:p>
          <a:p>
            <a:pPr algn="l"/>
            <a:endParaRPr lang="en-US" sz="1000" b="1" u="sng" dirty="0">
              <a:solidFill>
                <a:srgbClr val="6FBE44"/>
              </a:solidFill>
              <a:latin typeface="+mn-lt"/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  <a:latin typeface="+mn-lt"/>
              </a:rPr>
              <a:t>Non-Veg Hot Meal </a:t>
            </a:r>
            <a:r>
              <a:rPr lang="en-US" sz="1000" b="1" dirty="0">
                <a:solidFill>
                  <a:srgbClr val="6FBE44"/>
                </a:solidFill>
                <a:latin typeface="+mn-lt"/>
              </a:rPr>
              <a:t>– </a:t>
            </a:r>
            <a:r>
              <a:rPr lang="en-US" sz="1000" b="1" dirty="0">
                <a:latin typeface="+mn-lt"/>
              </a:rPr>
              <a:t>Roast chicken with gravy</a:t>
            </a:r>
            <a:endParaRPr lang="en-US" sz="1000" b="1" u="sng" dirty="0">
              <a:solidFill>
                <a:srgbClr val="6FBE44"/>
              </a:solidFill>
              <a:latin typeface="+mn-lt"/>
            </a:endParaRPr>
          </a:p>
          <a:p>
            <a:pPr algn="l"/>
            <a:r>
              <a:rPr lang="en-US" sz="900" i="1" dirty="0">
                <a:latin typeface="+mn-lt"/>
              </a:rPr>
              <a:t>Chicken breast, chicken stock, seasoning, potato, olive oil, seasoning</a:t>
            </a:r>
            <a:endParaRPr lang="en-US" sz="1000" b="1" dirty="0">
              <a:solidFill>
                <a:srgbClr val="9E1B32"/>
              </a:solidFill>
              <a:latin typeface="+mn-lt"/>
              <a:cs typeface="Arial" panose="020B060402020202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>
                <a:latin typeface="+mn-lt"/>
              </a:rPr>
              <a:t>Both served with roast potatoes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VE</a:t>
            </a:r>
          </a:p>
          <a:p>
            <a:pPr algn="l"/>
            <a:r>
              <a:rPr lang="en-US" sz="900" i="1" dirty="0">
                <a:latin typeface="+mn-lt"/>
              </a:rPr>
              <a:t>Potato, olive oil, seasoning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>
                <a:latin typeface="+mn-lt"/>
              </a:rPr>
              <a:t>broccoli and carrots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VE</a:t>
            </a:r>
          </a:p>
          <a:p>
            <a:pPr algn="l"/>
            <a:endParaRPr lang="en-US" sz="500" dirty="0">
              <a:solidFill>
                <a:srgbClr val="6FBE44"/>
              </a:solidFill>
              <a:latin typeface="+mn-lt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97F34E22-2218-89DF-3A8C-83E157C422DC}"/>
              </a:ext>
            </a:extLst>
          </p:cNvPr>
          <p:cNvSpPr txBox="1">
            <a:spLocks/>
          </p:cNvSpPr>
          <p:nvPr/>
        </p:nvSpPr>
        <p:spPr>
          <a:xfrm>
            <a:off x="442094" y="6194389"/>
            <a:ext cx="3020846" cy="16347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000" u="sng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u="sng" dirty="0">
              <a:solidFill>
                <a:srgbClr val="6FBE44"/>
              </a:solidFill>
              <a:latin typeface="+mn-lt"/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  <a:latin typeface="+mn-lt"/>
              </a:rPr>
              <a:t>Veg Hot Meal </a:t>
            </a:r>
            <a:r>
              <a:rPr lang="en-US" sz="1000" b="1" dirty="0">
                <a:solidFill>
                  <a:srgbClr val="6FBE44"/>
                </a:solidFill>
                <a:latin typeface="+mn-lt"/>
              </a:rPr>
              <a:t>– </a:t>
            </a:r>
            <a:r>
              <a:rPr lang="en-US" sz="1000" b="1" dirty="0">
                <a:latin typeface="+mn-lt"/>
              </a:rPr>
              <a:t>Nut free pesto linguini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V/G/D</a:t>
            </a:r>
          </a:p>
          <a:p>
            <a:pPr algn="l"/>
            <a:r>
              <a:rPr lang="en-US" sz="900" i="1" dirty="0">
                <a:latin typeface="+mn-lt"/>
              </a:rPr>
              <a:t>Whole-wheat pasta, basil, garlic, parmesan, olive oil, </a:t>
            </a:r>
          </a:p>
          <a:p>
            <a:pPr algn="l"/>
            <a:r>
              <a:rPr lang="en-US" sz="900" i="1" dirty="0">
                <a:latin typeface="+mn-lt"/>
              </a:rPr>
              <a:t>low fat cheddar cheese, salt, pepper</a:t>
            </a:r>
            <a:endParaRPr lang="en-US" sz="900" i="1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1000" b="1" dirty="0">
              <a:solidFill>
                <a:schemeClr val="tx2"/>
              </a:solidFill>
              <a:latin typeface="+mn-lt"/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  <a:latin typeface="+mn-lt"/>
              </a:rPr>
              <a:t>Non-Veg Hot Meal </a:t>
            </a:r>
            <a:r>
              <a:rPr lang="en-US" sz="1000" b="1" dirty="0">
                <a:solidFill>
                  <a:srgbClr val="6FBE44"/>
                </a:solidFill>
                <a:latin typeface="+mn-lt"/>
              </a:rPr>
              <a:t>– </a:t>
            </a:r>
            <a:r>
              <a:rPr lang="en-US" sz="1000" b="1" dirty="0">
                <a:latin typeface="+mn-lt"/>
              </a:rPr>
              <a:t>Beef meat balls in Moroccan tomato sauce</a:t>
            </a:r>
            <a:endParaRPr lang="en-US" sz="1000" b="1" dirty="0">
              <a:solidFill>
                <a:srgbClr val="C00000"/>
              </a:solidFill>
              <a:latin typeface="+mn-lt"/>
            </a:endParaRPr>
          </a:p>
          <a:p>
            <a:pPr algn="l"/>
            <a:r>
              <a:rPr lang="en-US" sz="9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Beef, cumin, coriander, paprika, turmeric, cinnamon, tomato, onion, garlic, salt, pepper, olive oil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>
                <a:latin typeface="+mn-lt"/>
              </a:rPr>
              <a:t>Rice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VE</a:t>
            </a:r>
            <a:endParaRPr lang="en-US" sz="1000" i="1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900" b="1" dirty="0">
              <a:latin typeface="+mn-lt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>
                <a:latin typeface="+mn-lt"/>
              </a:rPr>
              <a:t>Both served with broccoli and cauliflower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VE</a:t>
            </a:r>
          </a:p>
          <a:p>
            <a:pPr algn="l"/>
            <a:endParaRPr lang="en-US" sz="1000" dirty="0">
              <a:solidFill>
                <a:srgbClr val="6FBE44"/>
              </a:solidFill>
              <a:latin typeface="+mn-lt"/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0B9FD72B-DCBE-5A94-2E6E-AC65E419DBAC}"/>
              </a:ext>
            </a:extLst>
          </p:cNvPr>
          <p:cNvSpPr txBox="1">
            <a:spLocks/>
          </p:cNvSpPr>
          <p:nvPr/>
        </p:nvSpPr>
        <p:spPr>
          <a:xfrm>
            <a:off x="3484938" y="6122135"/>
            <a:ext cx="2946659" cy="18262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200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u="sng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u="sng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100" u="sng" dirty="0">
              <a:solidFill>
                <a:srgbClr val="6FBE44"/>
              </a:solidFill>
              <a:latin typeface="+mn-lt"/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  <a:latin typeface="+mn-lt"/>
              </a:rPr>
              <a:t>Veg Hot Meal </a:t>
            </a:r>
            <a:r>
              <a:rPr lang="en-US" sz="1000" b="1" dirty="0">
                <a:solidFill>
                  <a:srgbClr val="6FBE44"/>
                </a:solidFill>
                <a:latin typeface="+mn-lt"/>
              </a:rPr>
              <a:t>– </a:t>
            </a:r>
            <a:r>
              <a:rPr lang="en-US" sz="1000" b="1" dirty="0">
                <a:latin typeface="+mn-lt"/>
              </a:rPr>
              <a:t>Margarita pizza fingers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V/G/D/L</a:t>
            </a:r>
            <a:endParaRPr lang="en-US" sz="1000" b="1" dirty="0">
              <a:solidFill>
                <a:schemeClr val="tx2"/>
              </a:solidFill>
              <a:latin typeface="+mn-lt"/>
            </a:endParaRPr>
          </a:p>
          <a:p>
            <a:pPr algn="l"/>
            <a:r>
              <a:rPr lang="en-US" sz="900" i="1" dirty="0">
                <a:latin typeface="+mn-lt"/>
              </a:rPr>
              <a:t>Flour, yeast, sugar, salt, olive oil, low fat cheese, onion, garlic, tomato, tomato paste, carrot, lentil, oregano, basil</a:t>
            </a:r>
          </a:p>
          <a:p>
            <a:pPr algn="l"/>
            <a:endParaRPr lang="en-US" sz="900" i="1" dirty="0">
              <a:solidFill>
                <a:schemeClr val="tx2"/>
              </a:solidFill>
              <a:latin typeface="+mn-lt"/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  <a:latin typeface="+mn-lt"/>
              </a:rPr>
              <a:t>Non-Veg Hot Meal </a:t>
            </a:r>
            <a:r>
              <a:rPr lang="en-US" sz="1000" b="1" dirty="0">
                <a:solidFill>
                  <a:srgbClr val="6FBE44"/>
                </a:solidFill>
                <a:latin typeface="+mn-lt"/>
              </a:rPr>
              <a:t>– </a:t>
            </a:r>
            <a:r>
              <a:rPr lang="en-US" sz="1000" b="1" dirty="0">
                <a:latin typeface="+mn-lt"/>
              </a:rPr>
              <a:t>Chicken hotdog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G</a:t>
            </a:r>
          </a:p>
          <a:p>
            <a:pPr algn="l"/>
            <a:r>
              <a:rPr lang="en-US" sz="900" i="1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Fresh chicken sausage, bread roll</a:t>
            </a:r>
            <a:endParaRPr lang="en-US" sz="900" i="1" dirty="0">
              <a:latin typeface="+mn-lt"/>
              <a:ea typeface="Times New Roman" panose="02020603050405020304" pitchFamily="18" charset="0"/>
              <a:cs typeface="Calibri Light" panose="020F03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>
                <a:latin typeface="+mn-lt"/>
              </a:rPr>
              <a:t>Both served with fresh wedges, sweetcorn </a:t>
            </a:r>
            <a:r>
              <a:rPr lang="en-US" sz="1000" b="1" dirty="0">
                <a:solidFill>
                  <a:srgbClr val="C00000"/>
                </a:solidFill>
                <a:latin typeface="+mn-lt"/>
              </a:rPr>
              <a:t>VE</a:t>
            </a:r>
            <a:r>
              <a:rPr lang="en-US" sz="1000" b="1" dirty="0">
                <a:latin typeface="+mn-lt"/>
              </a:rPr>
              <a:t> Peas </a:t>
            </a:r>
            <a:r>
              <a:rPr lang="en-US" sz="1000" b="1" dirty="0">
                <a:solidFill>
                  <a:srgbClr val="C00000"/>
                </a:solidFill>
                <a:latin typeface="+mn-lt"/>
              </a:rPr>
              <a:t>VE/L</a:t>
            </a:r>
            <a:endParaRPr lang="en-US" sz="1000" b="1" u="sng" dirty="0">
              <a:solidFill>
                <a:srgbClr val="C00000"/>
              </a:solidFill>
              <a:latin typeface="+mn-lt"/>
            </a:endParaRPr>
          </a:p>
          <a:p>
            <a:pPr algn="l"/>
            <a:r>
              <a:rPr lang="en-US" sz="900" i="1" dirty="0">
                <a:latin typeface="+mn-lt"/>
              </a:rPr>
              <a:t>Potato, olive oil, oregano, salt pepper, sweetcorn, garden peas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US" sz="1000" b="1" dirty="0">
              <a:solidFill>
                <a:srgbClr val="9E1B32"/>
              </a:solidFill>
              <a:latin typeface="+mn-lt"/>
            </a:endParaRPr>
          </a:p>
          <a:p>
            <a:pPr algn="l"/>
            <a:endParaRPr lang="en-US" sz="900" dirty="0">
              <a:solidFill>
                <a:srgbClr val="9E1B32"/>
              </a:solidFill>
              <a:latin typeface="+mn-lt"/>
            </a:endParaRPr>
          </a:p>
          <a:p>
            <a:pPr algn="l"/>
            <a:endParaRPr lang="en-US" sz="1000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dirty="0">
              <a:solidFill>
                <a:srgbClr val="9E1B32"/>
              </a:solidFill>
              <a:latin typeface="+mn-lt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3754689A-E926-EA2E-F556-5B69A410291A}"/>
              </a:ext>
            </a:extLst>
          </p:cNvPr>
          <p:cNvSpPr txBox="1">
            <a:spLocks/>
          </p:cNvSpPr>
          <p:nvPr/>
        </p:nvSpPr>
        <p:spPr>
          <a:xfrm>
            <a:off x="424221" y="8986710"/>
            <a:ext cx="6215416" cy="6001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000" b="1" u="sng" dirty="0">
                <a:solidFill>
                  <a:srgbClr val="6FBE44"/>
                </a:solidFill>
                <a:latin typeface="+mn-lt"/>
              </a:rPr>
              <a:t>Veg Hot Meal </a:t>
            </a:r>
            <a:r>
              <a:rPr lang="en-US" sz="1000" b="1" dirty="0">
                <a:solidFill>
                  <a:srgbClr val="6FBE44"/>
                </a:solidFill>
                <a:latin typeface="+mn-lt"/>
              </a:rPr>
              <a:t>– </a:t>
            </a:r>
            <a:r>
              <a:rPr lang="en-US" sz="1000" b="1" dirty="0">
                <a:latin typeface="+mn-lt"/>
              </a:rPr>
              <a:t>Veggie burrito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V/D/G/L</a:t>
            </a:r>
            <a:endParaRPr lang="en-US" sz="1000" b="1" dirty="0">
              <a:solidFill>
                <a:srgbClr val="6FBE44"/>
              </a:solidFill>
              <a:latin typeface="+mn-lt"/>
            </a:endParaRPr>
          </a:p>
          <a:p>
            <a:pPr algn="l"/>
            <a:r>
              <a:rPr lang="en-US" sz="900" i="1" dirty="0">
                <a:latin typeface="+mn-lt"/>
              </a:rPr>
              <a:t>Whole wheat tortilla, rice, avocado, sweetcorn, tomato, cheese, onion, capsicum, paprika, cumin, coriander, kidney beans</a:t>
            </a:r>
          </a:p>
          <a:p>
            <a:pPr algn="l"/>
            <a:endParaRPr lang="en-US" sz="1000" i="1" dirty="0">
              <a:solidFill>
                <a:schemeClr val="tx2"/>
              </a:solidFill>
              <a:latin typeface="+mn-lt"/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  <a:latin typeface="+mn-lt"/>
              </a:rPr>
              <a:t>Non-Veg Hot Meal</a:t>
            </a:r>
            <a:r>
              <a:rPr lang="en-US" sz="1000" b="1" dirty="0">
                <a:solidFill>
                  <a:srgbClr val="6FBE44"/>
                </a:solidFill>
                <a:latin typeface="+mn-lt"/>
              </a:rPr>
              <a:t>– </a:t>
            </a:r>
            <a:r>
              <a:rPr lang="en-US" sz="1000" b="1" dirty="0">
                <a:latin typeface="+mn-lt"/>
              </a:rPr>
              <a:t>Chicken burrito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D/G/L</a:t>
            </a:r>
          </a:p>
          <a:p>
            <a:pPr algn="l"/>
            <a:r>
              <a:rPr lang="en-US" sz="900" i="1" dirty="0">
                <a:latin typeface="+mn-lt"/>
              </a:rPr>
              <a:t>Whole wheat tortilla, chicken breast, rice, avocado, sweetcorn, tomato, cheese, onion, capsicum, paprika, cumin, coriander, kidney beans</a:t>
            </a:r>
          </a:p>
          <a:p>
            <a:pPr algn="l"/>
            <a:endParaRPr lang="en-US" sz="900" b="1" dirty="0">
              <a:solidFill>
                <a:srgbClr val="9E1B32"/>
              </a:solidFill>
            </a:endParaRPr>
          </a:p>
          <a:p>
            <a:pPr algn="l"/>
            <a:endParaRPr lang="en-US" sz="800" i="1" dirty="0">
              <a:solidFill>
                <a:srgbClr val="9E1B32"/>
              </a:solidFill>
              <a:latin typeface="+mn-lt"/>
            </a:endParaRPr>
          </a:p>
          <a:p>
            <a:pPr algn="l"/>
            <a:endParaRPr lang="en-US" sz="1100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dirty="0">
              <a:solidFill>
                <a:srgbClr val="6FBE44"/>
              </a:solidFill>
              <a:latin typeface="+mn-lt"/>
            </a:endParaRPr>
          </a:p>
          <a:p>
            <a:endParaRPr lang="en-US" sz="700" b="1" dirty="0">
              <a:solidFill>
                <a:srgbClr val="0070C0"/>
              </a:solidFill>
              <a:latin typeface="+mn-lt"/>
              <a:ea typeface="Comic Sans MS" charset="0"/>
              <a:cs typeface="Comic Sans MS" charset="0"/>
            </a:endParaRPr>
          </a:p>
          <a:p>
            <a:r>
              <a:rPr lang="en-US" sz="100" dirty="0">
                <a:solidFill>
                  <a:srgbClr val="9E1B32"/>
                </a:solidFill>
                <a:latin typeface="+mn-lt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900125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186315</TotalTime>
  <Words>2635</Words>
  <Application>Microsoft Macintosh PowerPoint</Application>
  <PresentationFormat>A4 Paper (210x297 mm)</PresentationFormat>
  <Paragraphs>302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 WEEK 1 Served Week:  26th–30th Aug/23rd-27th Sep/28th Oct-1st Nov/25th-29th Nov  </vt:lpstr>
      <vt:lpstr> WEEK 2 Served Week: 2nd-6th Sep/30th Sep-4th Oct/4th-8th Nov/2nd-6th Dec  </vt:lpstr>
      <vt:lpstr> WEEK 3 Served Week: 9th-13th Sep/7th–11th Oct/11th-15th Nov/9th-13th Dec  </vt:lpstr>
      <vt:lpstr> WEEK 4 Served Week: 16th-20th Sep/21st-25th Oct/18th-22nd Nov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WEEKLY LUNCHEON MENU</dc:title>
  <dc:creator>Amanda Holt</dc:creator>
  <cp:lastModifiedBy>Tiffany Temple</cp:lastModifiedBy>
  <cp:revision>465</cp:revision>
  <cp:lastPrinted>2022-10-08T09:09:53Z</cp:lastPrinted>
  <dcterms:created xsi:type="dcterms:W3CDTF">2014-11-02T08:33:18Z</dcterms:created>
  <dcterms:modified xsi:type="dcterms:W3CDTF">2024-07-09T16:53:14Z</dcterms:modified>
</cp:coreProperties>
</file>