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73" r:id="rId3"/>
    <p:sldId id="280" r:id="rId4"/>
    <p:sldId id="279" r:id="rId5"/>
    <p:sldId id="281" r:id="rId6"/>
  </p:sldIdLst>
  <p:sldSz cx="6858000" cy="9906000" type="A4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B32"/>
    <a:srgbClr val="43A374"/>
    <a:srgbClr val="807F83"/>
    <a:srgbClr val="2B6447"/>
    <a:srgbClr val="6FBE44"/>
    <a:srgbClr val="652D89"/>
    <a:srgbClr val="39BB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51"/>
    <p:restoredTop sz="95246"/>
  </p:normalViewPr>
  <p:slideViewPr>
    <p:cSldViewPr>
      <p:cViewPr>
        <p:scale>
          <a:sx n="150" d="100"/>
          <a:sy n="150" d="100"/>
        </p:scale>
        <p:origin x="1272" y="-47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1F6A3DA-00E5-3042-9CE5-166C0EEDEC10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4275" y="1173163"/>
            <a:ext cx="2193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03D4E04-C330-B04A-980F-273FB3E22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2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421-74F5-EB4E-A148-8D7A18D4C9F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0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E5A2-7D27-465E-986E-8D37F8E357D0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6652-B41F-4F65-8AA5-D6F158FBDB0A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6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CB1F-886C-4C92-9932-8D139E14F538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28A0-7380-40E3-8F8B-016D2B736B38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C9BB-6194-4BB2-BC2F-4BEA4B59A714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3C02-BF41-48CC-B121-44913D1BD2CF}" type="datetime1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6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F49A-574A-4871-AB0B-B9E498EB4128}" type="datetime1">
              <a:rPr lang="en-US" smtClean="0"/>
              <a:t>7/9/24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3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A04B-A3DE-4FAE-B613-FD08142A43C8}" type="datetime1">
              <a:rPr lang="en-US" smtClean="0"/>
              <a:t>7/9/24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3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98C2-1E23-4361-9529-A9ECECEFBBB9}" type="datetime1">
              <a:rPr lang="en-US" smtClean="0"/>
              <a:t>7/9/24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1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4791-64D8-42AD-8ACD-FFEAB2628B1B}" type="datetime1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5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89ED-F259-4C67-8BD9-F61518DD0375}" type="datetime1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9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925AD-7665-4814-AFED-515F07C46ED9}" type="datetime1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1F274-925D-4362-8CEC-E46F0C79D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9647" y="152401"/>
            <a:ext cx="6357428" cy="960119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52400"/>
            <a:ext cx="6378474" cy="9601200"/>
          </a:xfrm>
          <a:prstGeom prst="rect">
            <a:avLst/>
          </a:prstGeom>
          <a:ln>
            <a:solidFill>
              <a:srgbClr val="009A4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652D8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</a:t>
            </a:r>
          </a:p>
        </p:txBody>
      </p:sp>
      <p:sp>
        <p:nvSpPr>
          <p:cNvPr id="7" name="Rectangle 6"/>
          <p:cNvSpPr/>
          <p:nvPr/>
        </p:nvSpPr>
        <p:spPr>
          <a:xfrm>
            <a:off x="293142" y="228600"/>
            <a:ext cx="6248400" cy="9448800"/>
          </a:xfrm>
          <a:prstGeom prst="rect">
            <a:avLst/>
          </a:prstGeom>
          <a:ln>
            <a:solidFill>
              <a:srgbClr val="009A4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sz="1600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sz="1600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sz="1600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sz="1600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sz="1600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sz="1600" dirty="0">
              <a:solidFill>
                <a:srgbClr val="652D89"/>
              </a:solidFill>
              <a:latin typeface="Comic Sans MS"/>
            </a:endParaRPr>
          </a:p>
          <a:p>
            <a:pPr algn="ctr"/>
            <a:endParaRPr lang="en-US" sz="1600" dirty="0">
              <a:solidFill>
                <a:srgbClr val="C00000"/>
              </a:solidFill>
              <a:latin typeface="Comic Sans MS"/>
            </a:endParaRPr>
          </a:p>
          <a:p>
            <a:pPr algn="ctr"/>
            <a:r>
              <a:rPr lang="en-US" sz="1600" dirty="0">
                <a:solidFill>
                  <a:srgbClr val="009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email: </a:t>
            </a:r>
            <a:r>
              <a:rPr lang="en-US" sz="1600" dirty="0" err="1">
                <a:solidFill>
                  <a:srgbClr val="009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tuckshop@safacommunityschool.com</a:t>
            </a:r>
            <a:endParaRPr lang="en-US" sz="1600" dirty="0">
              <a:solidFill>
                <a:srgbClr val="009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142" y="152400"/>
            <a:ext cx="6248400" cy="1447800"/>
          </a:xfrm>
        </p:spPr>
        <p:txBody>
          <a:bodyPr>
            <a:normAutofit/>
          </a:bodyPr>
          <a:lstStyle/>
          <a:p>
            <a:br>
              <a:rPr lang="en-US" sz="1600" dirty="0">
                <a:solidFill>
                  <a:srgbClr val="6FBE44"/>
                </a:solidFill>
                <a:latin typeface="Chalkduster"/>
              </a:rPr>
            </a:br>
            <a:br>
              <a:rPr lang="en-US" sz="1600" dirty="0">
                <a:solidFill>
                  <a:schemeClr val="tx2">
                    <a:lumMod val="75000"/>
                  </a:schemeClr>
                </a:solidFill>
                <a:latin typeface="Chalkduster"/>
              </a:rPr>
            </a:br>
            <a:endParaRPr lang="en-US" sz="11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574628" y="4925313"/>
            <a:ext cx="5758216" cy="423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581450" y="5348395"/>
            <a:ext cx="5751394" cy="1786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400" dirty="0">
              <a:solidFill>
                <a:srgbClr val="9E1B32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581450" y="7592313"/>
            <a:ext cx="5751394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9E1B32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141" y="1505584"/>
            <a:ext cx="622454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rgbClr val="652D89"/>
              </a:solidFill>
              <a:latin typeface="Comic Sans MS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ONLINE LUNCH &amp; SNACK SERVICE FOR FS-Y3 STUDENTS</a:t>
            </a:r>
          </a:p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solidFill>
                  <a:srgbClr val="009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 up with making lunch boxes? Struggling for new lunch box ideas? Wish someone could do it for you?</a:t>
            </a:r>
          </a:p>
          <a:p>
            <a:pPr algn="ctr"/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Great news, Tuck Shop Café can eliminate the hassle of planning, shopping and preparing different lunch boxes every school day! We have created a 4-week rolling snack &amp; lunch menu, changing every term. Offering varied, healthy balanced meals to boost your children’s energy levels throughout the day. </a:t>
            </a:r>
          </a:p>
          <a:p>
            <a:pPr algn="ctr"/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solidFill>
                  <a:srgbClr val="009A46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Each day choose from a wide selection of snacks, hot meals, panini, sandwiches, wraps and more. Our meals are prepared fresh, daily in the on-site school kitchen and include vegetarian, vegan, gluten and dairy free options daily.</a:t>
            </a:r>
          </a:p>
          <a:p>
            <a:pPr algn="ctr"/>
            <a:endParaRPr lang="en-US" sz="1600" dirty="0">
              <a:solidFill>
                <a:srgbClr val="009A46"/>
              </a:solidFill>
              <a:latin typeface="Arial" panose="020B0604020202020204" pitchFamily="34" charset="0"/>
              <a:ea typeface="Comic Sans MS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solidFill>
                  <a:srgbClr val="009A46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Meals are delivered to the classroom.</a:t>
            </a:r>
            <a:endParaRPr lang="en-US" sz="1600" dirty="0">
              <a:solidFill>
                <a:srgbClr val="D90000"/>
              </a:solidFill>
              <a:latin typeface="Arial" panose="020B0604020202020204" pitchFamily="34" charset="0"/>
              <a:ea typeface="Comic Sans MS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solidFill>
                <a:srgbClr val="7030A0"/>
              </a:solidFill>
              <a:latin typeface="Arial" panose="020B0604020202020204" pitchFamily="34" charset="0"/>
              <a:ea typeface="Comic Sans MS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Log on to 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tuckshopcatering.com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to start enjoying our catering service </a:t>
            </a:r>
            <a:r>
              <a:rPr lang="en-US" sz="1600" dirty="0"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  <a:sym typeface="Wingdings" pitchFamily="2" charset="2"/>
              </a:rPr>
              <a:t></a:t>
            </a:r>
            <a:r>
              <a:rPr lang="en-US" sz="1600" dirty="0"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1600" dirty="0">
              <a:solidFill>
                <a:srgbClr val="7030A0"/>
              </a:solidFill>
              <a:latin typeface="Arial" panose="020B0604020202020204" pitchFamily="34" charset="0"/>
              <a:ea typeface="Comic Sans MS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solidFill>
                <a:srgbClr val="7030A0"/>
              </a:solidFill>
              <a:latin typeface="Arial" panose="020B0604020202020204" pitchFamily="34" charset="0"/>
              <a:ea typeface="Comic Sans MS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solidFill>
                <a:srgbClr val="7030A0"/>
              </a:solidFill>
              <a:latin typeface="Arial" panose="020B0604020202020204" pitchFamily="34" charset="0"/>
              <a:ea typeface="Comic Sans MS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7030A0"/>
              </a:solidFill>
            </a:endParaRPr>
          </a:p>
        </p:txBody>
      </p:sp>
      <p:pic>
        <p:nvPicPr>
          <p:cNvPr id="96" name="Placehol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421" y="343148"/>
            <a:ext cx="1401157" cy="1382261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064" y="8001596"/>
            <a:ext cx="1054876" cy="91872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1CB50B-FF42-FB4A-A4C5-F806CE6CE2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8421" y="8009813"/>
            <a:ext cx="1263919" cy="91051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C96538-9E2F-FD46-AA3A-B0E3B9D9ED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4394" y="8009813"/>
            <a:ext cx="1054876" cy="88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3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117" y="0"/>
            <a:ext cx="6858000" cy="9906000"/>
          </a:xfrm>
          <a:prstGeom prst="rect">
            <a:avLst/>
          </a:prstGeom>
          <a:ln>
            <a:solidFill>
              <a:srgbClr val="43A37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18" y="573043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1 Served Week: 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–30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Aug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-27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Sep/28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Oct-1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Nov/25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-29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</a:t>
            </a:r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600" dirty="0">
                <a:solidFill>
                  <a:srgbClr val="807F83"/>
                </a:solidFill>
                <a:latin typeface="+mn-lt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23683" y="3546780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60614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514916" y="8625516"/>
            <a:ext cx="5847284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b="1" u="sng" dirty="0">
              <a:solidFill>
                <a:srgbClr val="6FBE44"/>
              </a:solidFill>
            </a:endParaRPr>
          </a:p>
          <a:p>
            <a:pPr algn="l"/>
            <a:endParaRPr lang="en-US" sz="1000" b="1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31914" y="4689473"/>
            <a:ext cx="3023596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Egg fried rice </a:t>
            </a:r>
            <a:r>
              <a:rPr lang="en-US" sz="1000" b="1" dirty="0">
                <a:solidFill>
                  <a:srgbClr val="9E1B32"/>
                </a:solidFill>
              </a:rPr>
              <a:t>V/L/S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Rice, egg, pea, carrot onion, ginger, garlic, soy sauce </a:t>
            </a:r>
          </a:p>
          <a:p>
            <a:pPr algn="l"/>
            <a:endParaRPr lang="en-US" sz="900" i="1" dirty="0"/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</a:rPr>
              <a:t> –</a:t>
            </a:r>
            <a:r>
              <a:rPr lang="en-US" sz="1000" b="1" dirty="0">
                <a:solidFill>
                  <a:schemeClr val="tx2"/>
                </a:solidFill>
              </a:rPr>
              <a:t> </a:t>
            </a:r>
            <a:r>
              <a:rPr lang="en-US" sz="1000" b="1" dirty="0">
                <a:latin typeface="+mn-lt"/>
              </a:rPr>
              <a:t>Beef burrito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D/G/L</a:t>
            </a:r>
          </a:p>
          <a:p>
            <a:pPr algn="l"/>
            <a:r>
              <a:rPr lang="en-US" sz="900" i="1" dirty="0">
                <a:latin typeface="+mn-lt"/>
              </a:rPr>
              <a:t>Whole wheat tortilla, lean minced beef, rice, avocado, tomato, cheese, onion, capsicum, paprika, cumin, coriander, kidney beans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Fresh salsa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r>
              <a:rPr lang="en-US" sz="900" i="1" dirty="0">
                <a:latin typeface="+mn-lt"/>
              </a:rPr>
              <a:t>Tomato, tomato paste, onion, garlic, carrot, celery,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</a:p>
          <a:p>
            <a:pPr algn="l"/>
            <a:endParaRPr lang="en-US" sz="900" b="1" dirty="0">
              <a:latin typeface="+mn-lt"/>
              <a:cs typeface="Calibri Light" panose="020F03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sauteed carrots &amp; </a:t>
            </a:r>
            <a:r>
              <a:rPr lang="en-US" sz="1000" b="1" dirty="0" err="1"/>
              <a:t>courgettes</a:t>
            </a:r>
            <a:r>
              <a:rPr lang="en-US" sz="1000" b="1" dirty="0"/>
              <a:t> </a:t>
            </a:r>
            <a:r>
              <a:rPr lang="en-US" sz="1000" b="1" dirty="0">
                <a:solidFill>
                  <a:srgbClr val="9E1B32"/>
                </a:solidFill>
              </a:rPr>
              <a:t>VE </a:t>
            </a:r>
          </a:p>
          <a:p>
            <a:pPr algn="l"/>
            <a:endParaRPr lang="en-US" sz="900" b="1" i="1" dirty="0">
              <a:latin typeface="+mn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en-US" sz="800" b="1" dirty="0">
                <a:solidFill>
                  <a:srgbClr val="9E1B32"/>
                </a:solidFill>
              </a:rPr>
              <a:t> </a:t>
            </a:r>
            <a:endParaRPr lang="en-US" sz="1100" i="1" dirty="0">
              <a:solidFill>
                <a:schemeClr val="tx2"/>
              </a:solidFill>
            </a:endParaRPr>
          </a:p>
          <a:p>
            <a:pPr algn="l"/>
            <a:endParaRPr lang="en-US" sz="7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7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2B6447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3465690" y="3986561"/>
            <a:ext cx="2970409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Vegetable noodles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V/G/E/L/S/C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Egg noodles, rice noodles, mixed capsicum, celery, cabbage carrot, onion, garlic, ginger, soy sauce, olive oil</a:t>
            </a:r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</a:rPr>
              <a:t>- </a:t>
            </a:r>
            <a:r>
              <a:rPr lang="en-US" sz="1000" b="1" dirty="0">
                <a:latin typeface="+mn-lt"/>
              </a:rPr>
              <a:t>Chicken teriyaki noodles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G/E/L/S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Chicken breast, egg noodles, rice noodles, cabbage, capsicum, green beans, carrot, onion, garlic, teriyaki sauce, egg, olive oil</a:t>
            </a:r>
          </a:p>
          <a:p>
            <a:pPr algn="l"/>
            <a:endParaRPr lang="en-US" sz="900" i="1" dirty="0">
              <a:solidFill>
                <a:schemeClr val="tx2"/>
              </a:solidFill>
            </a:endParaRP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31914" y="6102549"/>
            <a:ext cx="3006778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Cheese &amp; tomato potato bake </a:t>
            </a:r>
            <a:r>
              <a:rPr lang="en-US" sz="1000" b="1" dirty="0">
                <a:solidFill>
                  <a:srgbClr val="9E1B32"/>
                </a:solidFill>
              </a:rPr>
              <a:t>V/D/G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Potato, tomato, passata, carrot, onion, cherry tomatoes, garlic, paprika, mixed herbs, low fat cheese, breadcrumbs</a:t>
            </a:r>
            <a:endParaRPr lang="en-US" sz="900" i="1" dirty="0"/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Butter chicken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b="1" dirty="0">
              <a:solidFill>
                <a:srgbClr val="C00000"/>
              </a:solidFill>
            </a:endParaRP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ginger onion, garlic, coriander, cumin garam masala, turmeric, tomato, natural yogurt, low fat butter, rice</a:t>
            </a:r>
          </a:p>
          <a:p>
            <a:pPr algn="l"/>
            <a:endParaRPr lang="en-US" sz="900" i="1" dirty="0">
              <a:solidFill>
                <a:srgbClr val="6FBE44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broccoli &amp; carrots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3518120" y="6191135"/>
            <a:ext cx="3030495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Margarita pizza  fingers </a:t>
            </a:r>
            <a:r>
              <a:rPr lang="en-US" sz="1000" b="1" dirty="0">
                <a:solidFill>
                  <a:srgbClr val="9E1B32"/>
                </a:solidFill>
              </a:rPr>
              <a:t>V/G/D/L/C</a:t>
            </a:r>
            <a:endParaRPr lang="en-US" sz="100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Flour, yeast, sugar, salt, olive oil, low fat cheese, onion, garlic, tomato, tomato paste, carrot, celery,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Chicken burger with lettuce &amp; </a:t>
            </a:r>
            <a:r>
              <a:rPr lang="en-US" sz="1050" b="1" dirty="0">
                <a:latin typeface="+mn-lt"/>
              </a:rPr>
              <a:t>marinara sauce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G/E/L/C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Chicken mince, lettuce, seasoning, </a:t>
            </a:r>
            <a:r>
              <a:rPr lang="en-US" sz="900" i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Italian herbs</a:t>
            </a:r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, tomato, lentil, carrot, garlic, onion, olive oil, </a:t>
            </a:r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bread roll</a:t>
            </a:r>
          </a:p>
          <a:p>
            <a:pPr algn="l"/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skin on wedges </a:t>
            </a:r>
            <a:r>
              <a:rPr lang="en-US" sz="1000" b="1" dirty="0">
                <a:solidFill>
                  <a:srgbClr val="9E1B32"/>
                </a:solidFill>
              </a:rPr>
              <a:t>VE 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</a:p>
          <a:p>
            <a:pPr algn="l"/>
            <a:r>
              <a:rPr lang="en-US" sz="900" i="1" dirty="0">
                <a:latin typeface="+mn-lt"/>
              </a:rPr>
              <a:t>Potato, olive oil, salt, pepper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Garden peas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  <a:r>
              <a:rPr lang="en-US" sz="1000" b="1" dirty="0">
                <a:solidFill>
                  <a:schemeClr val="tx2"/>
                </a:solidFill>
              </a:rPr>
              <a:t> </a:t>
            </a:r>
            <a:r>
              <a:rPr lang="en-US" sz="1000" b="1" dirty="0"/>
              <a:t>and sweetcorn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  <a:endParaRPr lang="en-US" sz="1000" i="1" dirty="0"/>
          </a:p>
          <a:p>
            <a:pPr algn="l"/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 Bakes have low sugar and salt content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B8EFA74-075A-754E-B17B-DEFC785EA215}"/>
              </a:ext>
            </a:extLst>
          </p:cNvPr>
          <p:cNvCxnSpPr>
            <a:cxnSpLocks/>
          </p:cNvCxnSpPr>
          <p:nvPr/>
        </p:nvCxnSpPr>
        <p:spPr>
          <a:xfrm>
            <a:off x="1146958" y="1082505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 dirty="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THURSDAY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738A892-20F2-9F4F-9B42-BB5C7A4CC566}"/>
              </a:ext>
            </a:extLst>
          </p:cNvPr>
          <p:cNvSpPr/>
          <p:nvPr/>
        </p:nvSpPr>
        <p:spPr>
          <a:xfrm>
            <a:off x="445243" y="1850414"/>
            <a:ext cx="5882470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Tomato Sauce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garlic, onion, basil, cinnamon, olive oil, salt, pepper, oregano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Beef Bolognese 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rgbClr val="9E1B3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minced beef, tomato, carrot, onion, lentil, cinnamon, garlic, basil, olive oil, salt, pepper, Parsley, Oregano, bay lea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f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12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9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option for tomato and Bolognese sauce</a:t>
            </a:r>
            <a:endParaRPr lang="en-US" sz="900" i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sz="900" i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CC47BBD4-58C7-5642-B45B-5E37D40CF018}"/>
              </a:ext>
            </a:extLst>
          </p:cNvPr>
          <p:cNvSpPr txBox="1">
            <a:spLocks/>
          </p:cNvSpPr>
          <p:nvPr/>
        </p:nvSpPr>
        <p:spPr>
          <a:xfrm>
            <a:off x="2037496" y="1896452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SERVED MONDAY-THURSDAY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6" name="Placeholder">
            <a:extLst>
              <a:ext uri="{FF2B5EF4-FFF2-40B4-BE49-F238E27FC236}">
                <a16:creationId xmlns:a16="http://schemas.microsoft.com/office/drawing/2014/main" id="{4BA94F39-CBAE-9425-6577-818F45F9A0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BFF242-6666-DF1A-721A-112660598988}"/>
              </a:ext>
            </a:extLst>
          </p:cNvPr>
          <p:cNvCxnSpPr>
            <a:cxnSpLocks/>
          </p:cNvCxnSpPr>
          <p:nvPr/>
        </p:nvCxnSpPr>
        <p:spPr>
          <a:xfrm>
            <a:off x="1174569" y="457200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7B1ECC95-4E65-0731-730B-18CF56EA69E3}"/>
              </a:ext>
            </a:extLst>
          </p:cNvPr>
          <p:cNvSpPr txBox="1">
            <a:spLocks/>
          </p:cNvSpPr>
          <p:nvPr/>
        </p:nvSpPr>
        <p:spPr>
          <a:xfrm>
            <a:off x="424221" y="8986710"/>
            <a:ext cx="6215416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Teriyaki mushroom bao buns </a:t>
            </a:r>
            <a:r>
              <a:rPr lang="en-US" sz="1000" b="1" dirty="0">
                <a:solidFill>
                  <a:srgbClr val="9E1B32"/>
                </a:solidFill>
              </a:rPr>
              <a:t>VE/G/S</a:t>
            </a:r>
          </a:p>
          <a:p>
            <a:pPr algn="l"/>
            <a:r>
              <a:rPr lang="en-US" sz="900" i="1" dirty="0">
                <a:latin typeface="+mn-lt"/>
              </a:rPr>
              <a:t>Bao bun, mushroom, soy sauce, ginger, garlic, shredded carrot, shredded cabbage, coriander</a:t>
            </a:r>
          </a:p>
          <a:p>
            <a:pPr algn="l"/>
            <a:endParaRPr lang="en-US" sz="8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Teriyaki chicken bao buns </a:t>
            </a:r>
            <a:r>
              <a:rPr lang="en-US" sz="1000" b="1" dirty="0">
                <a:solidFill>
                  <a:srgbClr val="9E1B32"/>
                </a:solidFill>
              </a:rPr>
              <a:t>G/S</a:t>
            </a:r>
          </a:p>
          <a:p>
            <a:pPr algn="l"/>
            <a:r>
              <a:rPr lang="en-US" sz="900" i="1" dirty="0">
                <a:latin typeface="+mn-lt"/>
              </a:rPr>
              <a:t>Bao bun, chicken breast, soy sauce, ginger, garlic, shredded carrot, shredded cabbage, coriander</a:t>
            </a:r>
          </a:p>
          <a:p>
            <a:pPr algn="l"/>
            <a:endParaRPr lang="en-US" sz="900" b="1" dirty="0">
              <a:solidFill>
                <a:srgbClr val="9E1B32"/>
              </a:solidFill>
            </a:endParaRPr>
          </a:p>
          <a:p>
            <a:pPr algn="l"/>
            <a:endParaRPr lang="en-US" sz="8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1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12001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117" y="0"/>
            <a:ext cx="6858000" cy="9906000"/>
          </a:xfrm>
          <a:prstGeom prst="rect">
            <a:avLst/>
          </a:prstGeom>
          <a:ln>
            <a:solidFill>
              <a:srgbClr val="43A37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73" y="512463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2 Served Week: 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Sep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Sep-4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Oct/4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Nov/2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Dec</a:t>
            </a:r>
            <a:b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23683" y="3546780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7913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-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24221" y="8986710"/>
            <a:ext cx="6215416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5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5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Vegetable spring rolls with sweet chili sauce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G/L</a:t>
            </a:r>
          </a:p>
          <a:p>
            <a:pPr algn="l"/>
            <a:r>
              <a:rPr lang="en-US" sz="900" i="1" dirty="0">
                <a:latin typeface="+mn-lt"/>
              </a:rPr>
              <a:t>Filo pasty, cabbage, carrot, green bean, mix capsicum, seasoning, sweet chili sauce</a:t>
            </a:r>
          </a:p>
          <a:p>
            <a:pPr algn="l"/>
            <a:endParaRPr lang="en-US" sz="900" b="1" dirty="0">
              <a:solidFill>
                <a:srgbClr val="9E1B32"/>
              </a:solidFill>
              <a:latin typeface="+mn-lt"/>
            </a:endParaRPr>
          </a:p>
          <a:p>
            <a:pPr algn="l"/>
            <a:r>
              <a:rPr lang="en-US" sz="105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5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dumpling with soy sauce dip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G/S </a:t>
            </a:r>
          </a:p>
          <a:p>
            <a:pPr algn="l"/>
            <a:r>
              <a:rPr lang="en-US" sz="900" i="1" dirty="0">
                <a:latin typeface="+mn-lt"/>
              </a:rPr>
              <a:t>Chicken, flour, carrot, onion, ginger paste, lite soy sauce, seasoning</a:t>
            </a:r>
          </a:p>
          <a:p>
            <a:pPr algn="l"/>
            <a:endParaRPr lang="en-US" sz="900" b="1" dirty="0">
              <a:solidFill>
                <a:srgbClr val="9E1B32"/>
              </a:solidFill>
            </a:endParaRPr>
          </a:p>
          <a:p>
            <a:pPr algn="l"/>
            <a:endParaRPr lang="en-US" sz="8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1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42094" y="4090489"/>
            <a:ext cx="2999180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Halloumi Mexican rice bake </a:t>
            </a:r>
            <a:r>
              <a:rPr lang="en-US" sz="1000" b="1" dirty="0">
                <a:solidFill>
                  <a:srgbClr val="9E1B32"/>
                </a:solidFill>
              </a:rPr>
              <a:t>V/L/D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Rice, halloumi, onion, baby spinach</a:t>
            </a:r>
            <a:r>
              <a:rPr lang="en-US" sz="900" i="1" dirty="0"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baked beans, roasted red pepper, cherry tomato, vegetable stock, olive oil, cumin, paprika, coriander</a:t>
            </a:r>
          </a:p>
          <a:p>
            <a:pPr algn="l"/>
            <a:endParaRPr lang="en-US" sz="9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>
                <a:latin typeface="+mn-lt"/>
              </a:rPr>
              <a:t>Chili con carne (mild)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C/L</a:t>
            </a:r>
            <a:endParaRPr lang="en-US" sz="105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Lean minced beef, tomato, kidney bean, mixed bell peppers, carrot, lentil, onion celery, garlic, cumin, coriander, paprika, olive oil, salt, pepper </a:t>
            </a:r>
            <a:endParaRPr lang="en-US" sz="900" b="1" i="1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  <a:cs typeface="Calibri Light" panose="020F0302020204030204" pitchFamily="34" charset="0"/>
              </a:rPr>
              <a:t>Served with rice, corn crackers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i="1" dirty="0">
              <a:solidFill>
                <a:schemeClr val="tx2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3531929" y="3910557"/>
            <a:ext cx="2895600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Macaroni twist </a:t>
            </a:r>
            <a:r>
              <a:rPr lang="en-US" sz="1000" b="1" dirty="0">
                <a:solidFill>
                  <a:srgbClr val="9E1B32"/>
                </a:solidFill>
              </a:rPr>
              <a:t>V/G/D/M</a:t>
            </a:r>
            <a:endParaRPr lang="en-US" sz="1000" b="1" dirty="0">
              <a:solidFill>
                <a:srgbClr val="9E1B32"/>
              </a:solidFill>
              <a:latin typeface="+mj-lt"/>
            </a:endParaRPr>
          </a:p>
          <a:p>
            <a:pPr algn="l"/>
            <a:r>
              <a:rPr lang="en-US" sz="900" i="1" dirty="0">
                <a:latin typeface="+mn-lt"/>
              </a:rPr>
              <a:t>Macaroni, cauliflower, vegetable stock, onion, low fat  cheese, low fat milk, mustard, garlic, salt, pepper</a:t>
            </a:r>
          </a:p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Honey mustard chicken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M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chicken stock, honey, Dijon mustard, garlic, Italian seasoning, sweet paprika, garlic, olive oil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  <a:cs typeface="Arial" panose="020B0604020202020204" pitchFamily="34" charset="0"/>
              </a:rPr>
              <a:t>Mash potato </a:t>
            </a:r>
            <a:r>
              <a:rPr lang="en-US" sz="1000" b="1" dirty="0">
                <a:solidFill>
                  <a:srgbClr val="9E1B32"/>
                </a:solidFill>
                <a:latin typeface="+mn-lt"/>
                <a:cs typeface="Arial" panose="020B0604020202020204" pitchFamily="34" charset="0"/>
              </a:rPr>
              <a:t>V/D</a:t>
            </a:r>
          </a:p>
          <a:p>
            <a:pPr algn="l"/>
            <a:r>
              <a:rPr lang="en-US" sz="900" i="1" dirty="0">
                <a:latin typeface="+mn-lt"/>
                <a:cs typeface="Arial" panose="020B0604020202020204" pitchFamily="34" charset="0"/>
              </a:rPr>
              <a:t>Potato, low fat milk,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cauliflower and carrots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97459" y="6188391"/>
            <a:ext cx="291379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900" b="1">
              <a:latin typeface="+mn-lt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3465525" y="6092637"/>
            <a:ext cx="3020846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100" u="sng" dirty="0">
              <a:solidFill>
                <a:srgbClr val="6FBE44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50" b="1" dirty="0"/>
              <a:t>Margarita pizza fingers </a:t>
            </a:r>
            <a:r>
              <a:rPr lang="en-US" sz="1050" b="1" dirty="0">
                <a:solidFill>
                  <a:srgbClr val="9E1B32"/>
                </a:solidFill>
              </a:rPr>
              <a:t>V/G/D/L/C</a:t>
            </a:r>
            <a:endParaRPr lang="en-US" sz="105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Flour, yeast, sugar, salt, olive oil, low fat cheese, onion, garlic, tomato, tomato paste, carrot, celery,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</a:p>
          <a:p>
            <a:pPr algn="l"/>
            <a:endParaRPr lang="en-US" sz="900" i="1" dirty="0">
              <a:solidFill>
                <a:schemeClr val="tx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>
                <a:latin typeface="+mn-lt"/>
              </a:rPr>
              <a:t>Parmesan chicken tenders </a:t>
            </a:r>
          </a:p>
          <a:p>
            <a:pPr algn="l"/>
            <a:r>
              <a:rPr lang="en-US" sz="1000" b="1" dirty="0">
                <a:solidFill>
                  <a:srgbClr val="9E1B32"/>
                </a:solidFill>
                <a:latin typeface="+mn-lt"/>
              </a:rPr>
              <a:t>G/E/D</a:t>
            </a:r>
          </a:p>
          <a:p>
            <a:pPr algn="l"/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Chicken breast, egg, breadcrumbs, parmesan,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fresh wedges, sweetcorn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Peas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  <a:endParaRPr lang="en-US" sz="1000" b="1" u="sng" dirty="0">
              <a:solidFill>
                <a:srgbClr val="9E1B3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Potato, olive oil, oregano, salt pepper, sweetcorn, garden peas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*Bakes have low sugar and salt content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THURSDAY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A474F0-C1BE-BCDB-3DDB-AE1B5F387D03}"/>
              </a:ext>
            </a:extLst>
          </p:cNvPr>
          <p:cNvSpPr/>
          <p:nvPr/>
        </p:nvSpPr>
        <p:spPr>
          <a:xfrm>
            <a:off x="442094" y="1877726"/>
            <a:ext cx="5900989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Tomato Sauce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garlic, onion, basil, cinnamon, olive oil, salt, pepper, oregano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Beef Bolognese 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rgbClr val="9E1B3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minced beef, tomato, carrot, onion, lentil, cinnamon, garlic, basil, olive oil, salt, pepper, Parsley, Oregano, bay lea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f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9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9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option for tomato and Bolognese sauce</a:t>
            </a:r>
            <a:endParaRPr lang="en-US" sz="900" i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en-US" sz="9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A8A309-F370-761F-3A6C-5F0520EFB33B}"/>
              </a:ext>
            </a:extLst>
          </p:cNvPr>
          <p:cNvSpPr txBox="1">
            <a:spLocks/>
          </p:cNvSpPr>
          <p:nvPr/>
        </p:nvSpPr>
        <p:spPr>
          <a:xfrm>
            <a:off x="2095952" y="1931012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SERVED MONDAY-THURSDAY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" name="Placeholder">
            <a:extLst>
              <a:ext uri="{FF2B5EF4-FFF2-40B4-BE49-F238E27FC236}">
                <a16:creationId xmlns:a16="http://schemas.microsoft.com/office/drawing/2014/main" id="{2500DB01-F10B-268E-9E51-121F171DA20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B1EE4D0-8DE3-101C-9C3E-2CFD900E8CE6}"/>
              </a:ext>
            </a:extLst>
          </p:cNvPr>
          <p:cNvSpPr txBox="1">
            <a:spLocks/>
          </p:cNvSpPr>
          <p:nvPr/>
        </p:nvSpPr>
        <p:spPr>
          <a:xfrm>
            <a:off x="428801" y="6073595"/>
            <a:ext cx="302084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Chickpea curry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Chickpea, onion, cumin, paprika, garlic, curry powder, turmeric, </a:t>
            </a:r>
            <a:r>
              <a:rPr lang="en-US" sz="900" i="1" dirty="0"/>
              <a:t>garlic, tomato paste, carrot, lentil</a:t>
            </a:r>
          </a:p>
          <a:p>
            <a:pPr algn="l"/>
            <a:endParaRPr lang="en-US" sz="900" b="1" dirty="0">
              <a:solidFill>
                <a:schemeClr val="tx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</a:t>
            </a:r>
            <a:r>
              <a:rPr lang="en-US" sz="1000" b="1" dirty="0"/>
              <a:t>tikka masala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</a:t>
            </a:r>
            <a:r>
              <a:rPr lang="en-US" sz="1000" b="1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</a:t>
            </a:r>
            <a:r>
              <a:rPr lang="en-US" sz="900" i="1" dirty="0">
                <a:latin typeface="+mn-lt"/>
              </a:rPr>
              <a:t>garlic, olive oil, salt, pepper, masala powder, onion, ginger, tomato paste, garlic, natural yogurt</a:t>
            </a:r>
            <a:endParaRPr lang="en-US" sz="900" dirty="0">
              <a:latin typeface="+mn-lt"/>
            </a:endParaRPr>
          </a:p>
          <a:p>
            <a:pPr algn="l"/>
            <a:endParaRPr lang="en-US" sz="900" b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rice, broccoli and cauliflower </a:t>
            </a:r>
            <a:r>
              <a:rPr lang="en-US" sz="1000" b="1" dirty="0">
                <a:solidFill>
                  <a:srgbClr val="9E1B32"/>
                </a:solidFill>
              </a:rPr>
              <a:t>VE</a:t>
            </a: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65B034-30F9-94E5-F4DB-A745DF318667}"/>
              </a:ext>
            </a:extLst>
          </p:cNvPr>
          <p:cNvCxnSpPr>
            <a:cxnSpLocks/>
          </p:cNvCxnSpPr>
          <p:nvPr/>
        </p:nvCxnSpPr>
        <p:spPr>
          <a:xfrm>
            <a:off x="1174569" y="522524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59CD490-8C69-10D7-44C1-8B6CE5177CB3}"/>
              </a:ext>
            </a:extLst>
          </p:cNvPr>
          <p:cNvCxnSpPr>
            <a:cxnSpLocks/>
          </p:cNvCxnSpPr>
          <p:nvPr/>
        </p:nvCxnSpPr>
        <p:spPr>
          <a:xfrm>
            <a:off x="1146958" y="1082505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91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436" y="0"/>
            <a:ext cx="6858000" cy="9906000"/>
          </a:xfrm>
          <a:prstGeom prst="rect">
            <a:avLst/>
          </a:prstGeom>
          <a:ln>
            <a:solidFill>
              <a:srgbClr val="43A37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14" y="604401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3 Served Week: 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Sep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–11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Oct/11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Nov/9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Dec</a:t>
            </a:r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600" dirty="0">
                <a:solidFill>
                  <a:srgbClr val="807F83"/>
                </a:solidFill>
                <a:latin typeface="+mn-lt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23683" y="3546780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0614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38369" y="8955685"/>
            <a:ext cx="6163171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Cheesy garlic herb fingers with </a:t>
            </a:r>
            <a:r>
              <a:rPr lang="en-US" sz="1000" b="1" dirty="0">
                <a:latin typeface="+mn-lt"/>
              </a:rPr>
              <a:t>marinara dip </a:t>
            </a:r>
            <a:r>
              <a:rPr lang="en-US" sz="1000" b="1" dirty="0">
                <a:solidFill>
                  <a:srgbClr val="9E1B32"/>
                </a:solidFill>
              </a:rPr>
              <a:t>V/G/D/L/C</a:t>
            </a:r>
          </a:p>
          <a:p>
            <a:pPr algn="l"/>
            <a:r>
              <a:rPr lang="en-US" sz="900" i="1" dirty="0">
                <a:latin typeface="+mn-lt"/>
              </a:rPr>
              <a:t>Flour, yeast, sugar, olive oil, salt, garlic, herbs, low fat cheese, onion, tomato, celery, tomato paste, carrot, lentil, </a:t>
            </a:r>
          </a:p>
          <a:p>
            <a:pPr algn="l"/>
            <a:r>
              <a:rPr lang="en-US" sz="900" i="1" dirty="0">
                <a:latin typeface="+mn-lt"/>
              </a:rPr>
              <a:t>oregano, basil</a:t>
            </a:r>
            <a:endParaRPr lang="en-US" sz="900" b="1" u="sng" dirty="0">
              <a:latin typeface="+mn-lt"/>
            </a:endParaRPr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</a:rPr>
              <a:t>– </a:t>
            </a:r>
            <a:r>
              <a:rPr lang="en-US" sz="1000" b="1" dirty="0"/>
              <a:t>Barbeque chicken bao buns </a:t>
            </a:r>
            <a:r>
              <a:rPr lang="en-US" sz="1000" b="1" dirty="0">
                <a:solidFill>
                  <a:srgbClr val="9E1B32"/>
                </a:solidFill>
              </a:rPr>
              <a:t>G/S</a:t>
            </a:r>
          </a:p>
          <a:p>
            <a:pPr algn="l"/>
            <a:r>
              <a:rPr lang="en-US" sz="1000" i="1" dirty="0">
                <a:latin typeface="+mn-lt"/>
              </a:rPr>
              <a:t>Bao bun, chicken breast, barbeque sauce, ginger, garlic, shredded carrot, shredded cabbage, coriander</a:t>
            </a:r>
          </a:p>
          <a:p>
            <a:pPr algn="l"/>
            <a:endParaRPr lang="en-US" sz="1000" b="1" dirty="0">
              <a:solidFill>
                <a:srgbClr val="9E1B32"/>
              </a:solidFill>
            </a:endParaRPr>
          </a:p>
          <a:p>
            <a:pPr algn="l"/>
            <a:endParaRPr lang="en-US" sz="900" i="1" dirty="0">
              <a:solidFill>
                <a:schemeClr val="tx2"/>
              </a:solidFill>
              <a:latin typeface="+mn-lt"/>
            </a:endParaRPr>
          </a:p>
          <a:p>
            <a:pPr algn="l"/>
            <a:endParaRPr lang="en-US" sz="7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61420" y="4226867"/>
            <a:ext cx="2913795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Butternut &amp; spinach lasagna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G/D/C</a:t>
            </a:r>
          </a:p>
          <a:p>
            <a:pPr algn="l"/>
            <a:r>
              <a:rPr lang="en-US" sz="900" i="1" dirty="0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Butternut, </a:t>
            </a:r>
            <a:r>
              <a:rPr lang="en-US" sz="900" i="1" dirty="0" err="1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courgette</a:t>
            </a:r>
            <a:r>
              <a:rPr lang="en-US" sz="900" i="1" dirty="0"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, tomato, carrot, celery, onion, garlic, basil, olive oil, salt, pepper, parsley, oregano, bay leaf, low fat milk, flour, low fat cheese, pasta sheet</a:t>
            </a:r>
            <a:endParaRPr lang="en-US" sz="900" b="1" dirty="0">
              <a:latin typeface="+mn-lt"/>
            </a:endParaRPr>
          </a:p>
          <a:p>
            <a:pPr algn="l"/>
            <a:endParaRPr lang="en-US" sz="900" b="1" i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shish </a:t>
            </a:r>
            <a:r>
              <a:rPr lang="en-US" sz="1000" b="1" dirty="0" err="1">
                <a:latin typeface="+mn-lt"/>
              </a:rPr>
              <a:t>tawouk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D</a:t>
            </a:r>
            <a:endParaRPr lang="en-US" sz="100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Chicken breast, low fat natural yogurt, lemon juice, garlic, sweet paprika,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latin typeface="+mj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roasted vegetables </a:t>
            </a:r>
            <a:r>
              <a:rPr lang="en-US" sz="1000" b="1" dirty="0">
                <a:solidFill>
                  <a:srgbClr val="9E1B32"/>
                </a:solidFill>
              </a:rPr>
              <a:t>VE </a:t>
            </a:r>
          </a:p>
          <a:p>
            <a:pPr algn="just"/>
            <a:endParaRPr lang="en-US" sz="10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3468204" y="3938986"/>
            <a:ext cx="3035425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/>
              <a:t>Veggie pie with cheesy mash </a:t>
            </a:r>
          </a:p>
          <a:p>
            <a:pPr algn="l"/>
            <a:r>
              <a:rPr lang="en-US" sz="1050" b="1" dirty="0">
                <a:solidFill>
                  <a:srgbClr val="9E1B32"/>
                </a:solidFill>
                <a:latin typeface="+mn-lt"/>
              </a:rPr>
              <a:t>V/D/L</a:t>
            </a:r>
            <a:endParaRPr lang="en-US" sz="1050" b="1" dirty="0">
              <a:solidFill>
                <a:schemeClr val="tx2"/>
              </a:solidFill>
            </a:endParaRPr>
          </a:p>
          <a:p>
            <a:pPr algn="l"/>
            <a:r>
              <a:rPr lang="en-US" sz="900" i="1" dirty="0">
                <a:latin typeface="+mn-lt"/>
              </a:rPr>
              <a:t>Lentil, onion, celery, carrot, courgetti, pumpkin, rosemary, tomato, vegetable stock, garlic, potato, low fat butter, low fat milk, low fat cheese</a:t>
            </a:r>
          </a:p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</a:t>
            </a:r>
            <a:r>
              <a:rPr lang="en-US" sz="1000" b="1" dirty="0">
                <a:latin typeface="+mn-lt"/>
              </a:rPr>
              <a:t> </a:t>
            </a:r>
            <a:r>
              <a:rPr lang="en-US" sz="105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/>
              <a:t>Sausage mash &amp; gravy </a:t>
            </a:r>
            <a:r>
              <a:rPr lang="en-US" sz="1000" b="1" dirty="0">
                <a:solidFill>
                  <a:srgbClr val="9E1B32"/>
                </a:solidFill>
              </a:rPr>
              <a:t>G/S/D</a:t>
            </a:r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Chicken sausage, potato, low fat butter, low fat milk, </a:t>
            </a:r>
          </a:p>
          <a:p>
            <a:pPr algn="l"/>
            <a:r>
              <a:rPr lang="en-US" sz="900" i="1" dirty="0">
                <a:latin typeface="+mn-lt"/>
              </a:rPr>
              <a:t>chicken stock, lite soy sauce, pepper</a:t>
            </a:r>
          </a:p>
          <a:p>
            <a:pPr algn="l"/>
            <a:endParaRPr lang="en-US" sz="900" b="1" i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Both served with peas and carrots </a:t>
            </a:r>
            <a:r>
              <a:rPr lang="en-US" sz="1000" b="1" dirty="0">
                <a:solidFill>
                  <a:srgbClr val="9E1B32"/>
                </a:solidFill>
              </a:rPr>
              <a:t>VE/L</a:t>
            </a: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3468821" y="6174780"/>
            <a:ext cx="3035517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 - </a:t>
            </a:r>
            <a:r>
              <a:rPr lang="en-US" sz="1000" b="1" dirty="0">
                <a:latin typeface="+mn-lt"/>
              </a:rPr>
              <a:t>Margarita pizza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V/G/D/L/C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Flour, yeast, sugar, olive oil, salt, low fat cheese,</a:t>
            </a:r>
          </a:p>
          <a:p>
            <a:pPr algn="l"/>
            <a:r>
              <a:rPr lang="en-US" sz="900" i="1" dirty="0">
                <a:latin typeface="+mn-lt"/>
              </a:rPr>
              <a:t> onion, garlic, tomato, celery, tomato paste, carrot, lentil, oregano, basil</a:t>
            </a:r>
            <a:endParaRPr lang="en-US" sz="1000" b="1" u="sng" dirty="0"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10 0% beef burger with lettuce    marinara sauce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G/E/L/C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Lean beef mince, seasoning, </a:t>
            </a:r>
            <a:r>
              <a:rPr lang="en-US" sz="900" i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Italian herbs</a:t>
            </a:r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, tomato, lentil, carrot, garlic, onion, olive oil, lettuce, </a:t>
            </a:r>
            <a:r>
              <a:rPr lang="en-US" sz="900" i="1" dirty="0">
                <a:latin typeface="+mn-lt"/>
                <a:ea typeface="Times New Roman" panose="02020603050405020304" pitchFamily="18" charset="0"/>
                <a:cs typeface="Calibri Light" panose="020F0302020204030204" pitchFamily="34" charset="0"/>
              </a:rPr>
              <a:t>bread roll</a:t>
            </a:r>
            <a:endParaRPr lang="en-US" sz="1000" i="1" dirty="0">
              <a:latin typeface="+mn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fresh wedges, sweetcorn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 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dirty="0">
                <a:latin typeface="+mn-lt"/>
              </a:rPr>
              <a:t>Peas</a:t>
            </a:r>
            <a:r>
              <a:rPr lang="en-US" sz="10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VE/L</a:t>
            </a:r>
            <a:endParaRPr lang="en-US" sz="1000" b="1" u="sng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Potato, olive oil, seasoning, sweetcorn, garden peas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 Bakes have low sugar and salt content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THURSDAY</a:t>
            </a: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562752-2436-E32F-4D22-A20B9E6E02FE}"/>
              </a:ext>
            </a:extLst>
          </p:cNvPr>
          <p:cNvSpPr/>
          <p:nvPr/>
        </p:nvSpPr>
        <p:spPr>
          <a:xfrm>
            <a:off x="449806" y="1863395"/>
            <a:ext cx="5893278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Tomato Sauce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garlic, onion, basil, cinnamon, olive oil, salt, pepper, oregano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Beef Bolognese 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rgbClr val="9E1B3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minced beef, tomato, carrot, onion, garlic, lentil, cinnamon, basil, olive oil, salt, pepper, Parsley, Oregano, bay lea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f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9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9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option for tomato and Bolognese sauce</a:t>
            </a:r>
            <a:endParaRPr lang="en-US" sz="900" i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en-US" sz="9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en-US" sz="9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96F511E-392B-14FB-F084-CD9F451F76BB}"/>
              </a:ext>
            </a:extLst>
          </p:cNvPr>
          <p:cNvSpPr txBox="1">
            <a:spLocks/>
          </p:cNvSpPr>
          <p:nvPr/>
        </p:nvSpPr>
        <p:spPr>
          <a:xfrm>
            <a:off x="1979757" y="1891347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SERVED MONDAY-THURSDAY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6" name="Placeholder">
            <a:extLst>
              <a:ext uri="{FF2B5EF4-FFF2-40B4-BE49-F238E27FC236}">
                <a16:creationId xmlns:a16="http://schemas.microsoft.com/office/drawing/2014/main" id="{4BDB0930-0EA5-4209-0BEB-D95EADD7AE5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EA7CFD7-00BB-C87A-A3BD-E4EB5FA604A7}"/>
              </a:ext>
            </a:extLst>
          </p:cNvPr>
          <p:cNvSpPr txBox="1">
            <a:spLocks/>
          </p:cNvSpPr>
          <p:nvPr/>
        </p:nvSpPr>
        <p:spPr>
          <a:xfrm>
            <a:off x="516123" y="6173721"/>
            <a:ext cx="2873057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Teriyaki veggie noodles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G/E/L/S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Egg noodles, rice noodles, mixed capsicum, celery, cabbage carrot, onion, teriyaki sauce, garlic, ginger, olive oil</a:t>
            </a:r>
          </a:p>
          <a:p>
            <a:pPr algn="l"/>
            <a:endParaRPr lang="en-US" sz="700" b="1" i="1" u="sng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 – </a:t>
            </a:r>
            <a:r>
              <a:rPr lang="en-US" sz="1000" b="1" dirty="0">
                <a:latin typeface="+mn-lt"/>
              </a:rPr>
              <a:t>Chicken katsu curry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G/E</a:t>
            </a:r>
            <a:r>
              <a:rPr lang="en-US" sz="1000" b="1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egg, bread, ginger onion, vegetable oil, garlic, curry powder, turmeric, tomato, lite coconut milk</a:t>
            </a:r>
          </a:p>
          <a:p>
            <a:pPr algn="l"/>
            <a:endParaRPr lang="en-US" sz="900" b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Served with rice </a:t>
            </a:r>
            <a:r>
              <a:rPr lang="en-US" sz="1000" dirty="0">
                <a:latin typeface="+mn-lt"/>
              </a:rPr>
              <a:t>&amp; </a:t>
            </a:r>
            <a:r>
              <a:rPr lang="en-US" sz="1000" b="1" dirty="0">
                <a:latin typeface="+mn-lt"/>
              </a:rPr>
              <a:t>vegetables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700" i="1" dirty="0">
              <a:solidFill>
                <a:schemeClr val="tx2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428127-0713-8A85-DE39-482B22201365}"/>
              </a:ext>
            </a:extLst>
          </p:cNvPr>
          <p:cNvCxnSpPr>
            <a:cxnSpLocks/>
          </p:cNvCxnSpPr>
          <p:nvPr/>
        </p:nvCxnSpPr>
        <p:spPr>
          <a:xfrm>
            <a:off x="1146958" y="1082505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2BAEFFF-31E1-4AF5-3F3D-81815F3425C5}"/>
              </a:ext>
            </a:extLst>
          </p:cNvPr>
          <p:cNvCxnSpPr>
            <a:cxnSpLocks/>
          </p:cNvCxnSpPr>
          <p:nvPr/>
        </p:nvCxnSpPr>
        <p:spPr>
          <a:xfrm>
            <a:off x="1174569" y="457200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34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ln>
            <a:solidFill>
              <a:srgbClr val="43A37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FBE4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296" y="1813913"/>
            <a:ext cx="6217920" cy="7711107"/>
          </a:xfrm>
          <a:prstGeom prst="rect">
            <a:avLst/>
          </a:prstGeom>
          <a:solidFill>
            <a:srgbClr val="43A37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73" y="512463"/>
            <a:ext cx="6824330" cy="441614"/>
          </a:xfrm>
        </p:spPr>
        <p:txBody>
          <a:bodyPr>
            <a:normAutofit fontScale="90000"/>
          </a:bodyPr>
          <a:lstStyle/>
          <a:p>
            <a:br>
              <a:rPr lang="en-US" sz="2600" dirty="0">
                <a:solidFill>
                  <a:srgbClr val="807F83"/>
                </a:solidFill>
                <a:latin typeface="+mn-lt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WEEK 4 Served Week: </a:t>
            </a:r>
            <a:br>
              <a:rPr lang="en-US" sz="4000" dirty="0">
                <a:solidFill>
                  <a:srgbClr val="807F83"/>
                </a:solidFill>
                <a:latin typeface="+mn-lt"/>
              </a:rPr>
            </a:br>
            <a:r>
              <a:rPr lang="en-US" sz="1600" dirty="0">
                <a:latin typeface="+mn-lt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Sep/21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-25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Oct/18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-22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Nov</a:t>
            </a:r>
            <a:b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2094" y="3546780"/>
            <a:ext cx="2895599" cy="21393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23683" y="3546780"/>
            <a:ext cx="2819400" cy="2119839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5774355"/>
            <a:ext cx="2895599" cy="22117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27399" y="5763792"/>
            <a:ext cx="2819400" cy="2237895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7913" y="8062292"/>
            <a:ext cx="5882470" cy="138650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-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621206" y="3610466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TUESDAY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35919" y="5716390"/>
            <a:ext cx="263060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507038" y="5787163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THURSDAY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24221" y="8986710"/>
            <a:ext cx="6215416" cy="60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Veggie burrito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V/D/G/L</a:t>
            </a:r>
            <a:endParaRPr lang="en-US" sz="1000" b="1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Whole wheat tortilla, rice, avocado, sweetcorn, tomato, cheese, onion, capsicum, paprika, cumin, coriander, kidney beans</a:t>
            </a:r>
          </a:p>
          <a:p>
            <a:pPr algn="l"/>
            <a:endParaRPr lang="en-US" sz="1000" i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burrito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D/G/L</a:t>
            </a:r>
          </a:p>
          <a:p>
            <a:pPr algn="l"/>
            <a:r>
              <a:rPr lang="en-US" sz="900" i="1" dirty="0">
                <a:latin typeface="+mn-lt"/>
              </a:rPr>
              <a:t>Whole wheat tortilla, chicken breast, rice, avocado, sweetcorn, tomato, cheese, onion, capsicum, paprika, cumin, coriander, kidney beans</a:t>
            </a:r>
          </a:p>
          <a:p>
            <a:pPr algn="l"/>
            <a:endParaRPr lang="en-US" sz="900" b="1" dirty="0">
              <a:solidFill>
                <a:srgbClr val="9E1B32"/>
              </a:solidFill>
            </a:endParaRPr>
          </a:p>
          <a:p>
            <a:pPr algn="l"/>
            <a:endParaRPr lang="en-US" sz="800" i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1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endParaRPr lang="en-US" sz="700" b="1" dirty="0">
              <a:solidFill>
                <a:srgbClr val="0070C0"/>
              </a:solidFill>
              <a:latin typeface="+mn-lt"/>
              <a:ea typeface="Comic Sans MS" charset="0"/>
              <a:cs typeface="Comic Sans MS" charset="0"/>
            </a:endParaRPr>
          </a:p>
          <a:p>
            <a:r>
              <a:rPr lang="en-US" sz="100" dirty="0">
                <a:solidFill>
                  <a:srgbClr val="9E1B32"/>
                </a:solidFill>
                <a:latin typeface="+mn-lt"/>
              </a:rPr>
              <a:t>S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12075" y="4240344"/>
            <a:ext cx="2999180" cy="129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Baked bean Bolognese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VE/L/C</a:t>
            </a:r>
          </a:p>
          <a:p>
            <a:pPr algn="l"/>
            <a:r>
              <a:rPr lang="en-US" sz="900" i="1" dirty="0">
                <a:latin typeface="+mn-lt"/>
              </a:rPr>
              <a:t>Carrot, celery, mushrooms, baked beans, onion, garlic, tomato paste, vegetable stock, bay leaf, passata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b="1" dirty="0">
              <a:latin typeface="+mn-lt"/>
            </a:endParaRPr>
          </a:p>
          <a:p>
            <a:pPr algn="l"/>
            <a:endParaRPr lang="en-US" sz="900" i="1" dirty="0">
              <a:latin typeface="+mn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>
                <a:latin typeface="+mn-lt"/>
              </a:rPr>
              <a:t>Chicken parmigiana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G/E </a:t>
            </a:r>
            <a:endParaRPr lang="en-US" sz="105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Chicken breast, egg, flour, breadcrumbs, </a:t>
            </a:r>
            <a:r>
              <a:rPr lang="en-US" sz="900" i="1" dirty="0">
                <a:latin typeface="+mn-lt"/>
              </a:rPr>
              <a:t>onion, garlic, tomato, carrot, lentil, oregano, basil, mozzarella</a:t>
            </a:r>
            <a:endParaRPr lang="en-US" sz="9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Spaghetti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VE/G </a:t>
            </a:r>
          </a:p>
          <a:p>
            <a:pPr algn="l"/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  <a:cs typeface="Calibri Light" panose="020F0302020204030204" pitchFamily="34" charset="0"/>
              </a:rPr>
              <a:t>Both served with broccoli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i="1" dirty="0">
              <a:solidFill>
                <a:schemeClr val="tx2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3468937" y="3920686"/>
            <a:ext cx="2999180" cy="1681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50" b="1" dirty="0">
                <a:latin typeface="+mn-lt"/>
              </a:rPr>
              <a:t>Cauliflower cheese gratin </a:t>
            </a:r>
            <a:r>
              <a:rPr lang="en-US" sz="1050" b="1" dirty="0">
                <a:solidFill>
                  <a:srgbClr val="9E1B32"/>
                </a:solidFill>
                <a:latin typeface="+mn-lt"/>
              </a:rPr>
              <a:t>V/G/D</a:t>
            </a:r>
            <a:endParaRPr lang="en-US" sz="105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Cauliflower, flour, low fat cheese, low fat butter, nutmeg, breadcrumbs, seasoning, potato, olive oil</a:t>
            </a:r>
          </a:p>
          <a:p>
            <a:pPr algn="l"/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Roast chicken with gravy</a:t>
            </a:r>
            <a:endParaRPr lang="en-US" sz="1000" b="1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Chicken breast, chicken stock, seasoning, potato, olive oil, seasoning</a:t>
            </a:r>
            <a:endParaRPr lang="en-US" sz="1000" b="1" dirty="0">
              <a:solidFill>
                <a:srgbClr val="9E1B32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roast potatoes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algn="l"/>
            <a:r>
              <a:rPr lang="en-US" sz="900" i="1" dirty="0">
                <a:latin typeface="+mn-lt"/>
              </a:rPr>
              <a:t>Potato, olive oil, seasoning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broccoli and carrots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algn="l"/>
            <a:endParaRPr lang="en-US" sz="500" dirty="0">
              <a:solidFill>
                <a:srgbClr val="6FBE44"/>
              </a:solidFill>
              <a:latin typeface="+mn-lt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97459" y="6188391"/>
            <a:ext cx="291379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>
              <a:solidFill>
                <a:srgbClr val="6FBE44"/>
              </a:solidFill>
              <a:latin typeface="+mn-lt"/>
            </a:endParaRPr>
          </a:p>
          <a:p>
            <a:pPr algn="l"/>
            <a:endParaRPr lang="en-US" sz="900" b="1">
              <a:latin typeface="+mn-lt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3484938" y="6122135"/>
            <a:ext cx="2946659" cy="1826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2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1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Margarita pizza fingers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V/G/D/L</a:t>
            </a:r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Flour, yeast, sugar, salt, olive oil, low fat cheese, onion, garlic, tomato, tomato paste, carrot, lentil, oregano, basil</a:t>
            </a:r>
          </a:p>
          <a:p>
            <a:pPr algn="l"/>
            <a:endParaRPr lang="en-US" sz="900" i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Chicken hotdog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G</a:t>
            </a:r>
          </a:p>
          <a:p>
            <a:pPr algn="l"/>
            <a:r>
              <a:rPr lang="en-US" sz="9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Fresh chicken sausage, bread roll</a:t>
            </a:r>
            <a:endParaRPr lang="en-US" sz="900" i="1" dirty="0">
              <a:latin typeface="+mn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fresh wedges, sweetcorn 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VE</a:t>
            </a:r>
            <a:r>
              <a:rPr lang="en-US" sz="1000" b="1" dirty="0">
                <a:latin typeface="+mn-lt"/>
              </a:rPr>
              <a:t> Peas </a:t>
            </a:r>
            <a:r>
              <a:rPr lang="en-US" sz="1000" b="1" dirty="0">
                <a:solidFill>
                  <a:srgbClr val="C00000"/>
                </a:solidFill>
                <a:latin typeface="+mn-lt"/>
              </a:rPr>
              <a:t>VE/L</a:t>
            </a:r>
            <a:endParaRPr lang="en-US" sz="1000" b="1" u="sng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</a:rPr>
              <a:t>Potato, olive oil, oregano, salt pepper, sweetcorn, garden peas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900" dirty="0">
              <a:solidFill>
                <a:srgbClr val="9E1B32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dirty="0">
              <a:solidFill>
                <a:srgbClr val="9E1B32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9504" y="1181073"/>
            <a:ext cx="6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*Vegetarian options available daily *All vegetables are locally sourced where possible *Vegetables or side salad are served with each main meal *Bakes have low sugar and salt content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55843-4BF7-7B54-BC5A-28A8E6CA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585" y="9454798"/>
            <a:ext cx="6200631" cy="527402"/>
          </a:xfrm>
        </p:spPr>
        <p:txBody>
          <a:bodyPr/>
          <a:lstStyle/>
          <a:p>
            <a:r>
              <a:rPr lang="en-US" sz="900"/>
              <a:t>G – GLUTEN   E – EGG   D – DAIRY   V- VEGETARIAN   VE – VEGAN   L –LUPINS/LEGUME   F –FISH   M - MUSTARD  S - SOYA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31876-7D34-9C45-B831-1CC0F6CA7183}"/>
              </a:ext>
            </a:extLst>
          </p:cNvPr>
          <p:cNvSpPr txBox="1"/>
          <p:nvPr/>
        </p:nvSpPr>
        <p:spPr>
          <a:xfrm>
            <a:off x="16117" y="1482631"/>
            <a:ext cx="6807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rgbClr val="9E1B32"/>
                </a:solidFill>
                <a:latin typeface="Arial" panose="020B0604020202020204" pitchFamily="34" charset="0"/>
                <a:ea typeface="Comic Sans MS" charset="0"/>
                <a:cs typeface="Arial" panose="020B0604020202020204" pitchFamily="34" charset="0"/>
              </a:rPr>
              <a:t>V-vegetarian  VE-vegan  G-gluten  D-dairy  E-egg  L-lupin/legumes  C-celery  F-fish S-soy M-mustard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A3313B94-6D44-B34D-B384-8445CE48FC5E}"/>
              </a:ext>
            </a:extLst>
          </p:cNvPr>
          <p:cNvSpPr txBox="1">
            <a:spLocks/>
          </p:cNvSpPr>
          <p:nvPr/>
        </p:nvSpPr>
        <p:spPr>
          <a:xfrm>
            <a:off x="555293" y="3611490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MONDAY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D322411-792C-AD45-9C25-898DE8B0E3E0}"/>
              </a:ext>
            </a:extLst>
          </p:cNvPr>
          <p:cNvSpPr txBox="1">
            <a:spLocks/>
          </p:cNvSpPr>
          <p:nvPr/>
        </p:nvSpPr>
        <p:spPr>
          <a:xfrm>
            <a:off x="551797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WEDNESDAY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731378B2-F7CC-1C47-83C7-24819607102D}"/>
              </a:ext>
            </a:extLst>
          </p:cNvPr>
          <p:cNvSpPr txBox="1">
            <a:spLocks/>
          </p:cNvSpPr>
          <p:nvPr/>
        </p:nvSpPr>
        <p:spPr>
          <a:xfrm>
            <a:off x="3618080" y="5862511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THURSDAY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4B06675-F10A-E044-BF59-20A203062EE5}"/>
              </a:ext>
            </a:extLst>
          </p:cNvPr>
          <p:cNvSpPr txBox="1">
            <a:spLocks/>
          </p:cNvSpPr>
          <p:nvPr/>
        </p:nvSpPr>
        <p:spPr>
          <a:xfrm>
            <a:off x="2095952" y="8131188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  <a:latin typeface="+mn-lt"/>
              </a:rPr>
              <a:t>FRIDAY</a:t>
            </a:r>
            <a:r>
              <a:rPr lang="en-US" sz="160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A474F0-C1BE-BCDB-3DDB-AE1B5F387D03}"/>
              </a:ext>
            </a:extLst>
          </p:cNvPr>
          <p:cNvSpPr/>
          <p:nvPr/>
        </p:nvSpPr>
        <p:spPr>
          <a:xfrm>
            <a:off x="442094" y="1877726"/>
            <a:ext cx="5900989" cy="1605242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u="sng" dirty="0">
              <a:solidFill>
                <a:srgbClr val="6FBE44"/>
              </a:solidFill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endParaRPr lang="en-US" sz="1000" b="1" u="sng" dirty="0">
              <a:solidFill>
                <a:srgbClr val="6FBE44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Tomato Sauce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Protein rich red sa</a:t>
            </a:r>
            <a:r>
              <a:rPr lang="en-US" sz="1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VE/L/C</a:t>
            </a: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tomato, lentil, carrot, garlic, onion, basil, cinnamon, olive oil, salt, pepper, oregano</a:t>
            </a:r>
          </a:p>
          <a:p>
            <a:endParaRPr lang="en-US" sz="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rgbClr val="6FBE44"/>
                </a:solidFill>
                <a:latin typeface="+mj-lt"/>
                <a:cs typeface="Arial" panose="020B0604020202020204" pitchFamily="34" charset="0"/>
              </a:rPr>
              <a:t>Pasta with Beef Bolognese 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Penne Pasta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VE/G </a:t>
            </a:r>
            <a:r>
              <a:rPr lang="en-US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with 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Beef </a:t>
            </a:r>
            <a:r>
              <a:rPr lang="en-US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bolognese</a:t>
            </a:r>
            <a:r>
              <a:rPr lang="en-US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sauce </a:t>
            </a:r>
            <a:r>
              <a:rPr lang="en-US" sz="1000" b="1" dirty="0">
                <a:solidFill>
                  <a:srgbClr val="9E1B32"/>
                </a:solidFill>
                <a:latin typeface="+mj-lt"/>
                <a:cs typeface="Arial" panose="020B0604020202020204" pitchFamily="34" charset="0"/>
              </a:rPr>
              <a:t>L/C</a:t>
            </a:r>
            <a:endParaRPr lang="en-US" sz="1000" i="1" dirty="0">
              <a:solidFill>
                <a:srgbClr val="9E1B32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Whole-wheat pasta, minced beef, tomato, carrot, onion, lentil, cinnamon, garlic, basil, olive oil, salt, pepper, Parsley, Oregano, bay lea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f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NEW</a:t>
            </a:r>
            <a:r>
              <a:rPr lang="en-US" sz="9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Gluten free pasta </a:t>
            </a:r>
            <a:r>
              <a:rPr lang="en-US" sz="9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VE  </a:t>
            </a:r>
            <a:r>
              <a:rPr lang="en-US" sz="900" i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option for tomato and Bolognese sauce</a:t>
            </a:r>
            <a:endParaRPr lang="en-US" sz="900" i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en-US" sz="900" i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A8A309-F370-761F-3A6C-5F0520EFB33B}"/>
              </a:ext>
            </a:extLst>
          </p:cNvPr>
          <p:cNvSpPr txBox="1">
            <a:spLocks/>
          </p:cNvSpPr>
          <p:nvPr/>
        </p:nvSpPr>
        <p:spPr>
          <a:xfrm>
            <a:off x="2095952" y="1931012"/>
            <a:ext cx="2630606" cy="267915"/>
          </a:xfrm>
          <a:prstGeom prst="rect">
            <a:avLst/>
          </a:prstGeom>
          <a:solidFill>
            <a:srgbClr val="43A3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solidFill>
                  <a:schemeClr val="bg1"/>
                </a:solidFill>
              </a:rPr>
              <a:t>SERVED MONDAY-THURSDAY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" name="Placeholder">
            <a:extLst>
              <a:ext uri="{FF2B5EF4-FFF2-40B4-BE49-F238E27FC236}">
                <a16:creationId xmlns:a16="http://schemas.microsoft.com/office/drawing/2014/main" id="{2500DB01-F10B-268E-9E51-121F171DA20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5" y="117527"/>
            <a:ext cx="945443" cy="962034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B1EE4D0-8DE3-101C-9C3E-2CFD900E8CE6}"/>
              </a:ext>
            </a:extLst>
          </p:cNvPr>
          <p:cNvSpPr txBox="1">
            <a:spLocks/>
          </p:cNvSpPr>
          <p:nvPr/>
        </p:nvSpPr>
        <p:spPr>
          <a:xfrm>
            <a:off x="442094" y="6194389"/>
            <a:ext cx="3020846" cy="1634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endParaRPr lang="en-US" sz="1000" u="sng" dirty="0">
              <a:solidFill>
                <a:srgbClr val="6FBE44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Nut free pesto linguini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V/G/D</a:t>
            </a:r>
          </a:p>
          <a:p>
            <a:pPr algn="l"/>
            <a:r>
              <a:rPr lang="en-US" sz="900" i="1" dirty="0">
                <a:latin typeface="+mn-lt"/>
              </a:rPr>
              <a:t>Whole-wheat pasta, basil, garlic, parmesan, olive oil, </a:t>
            </a:r>
          </a:p>
          <a:p>
            <a:pPr algn="l"/>
            <a:r>
              <a:rPr lang="en-US" sz="900" i="1" dirty="0">
                <a:latin typeface="+mn-lt"/>
              </a:rPr>
              <a:t>low fat cheddar cheese, salt, pepper</a:t>
            </a:r>
            <a:endParaRPr lang="en-US" sz="9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b="1" dirty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en-US" sz="1000" b="1" u="sng" dirty="0">
                <a:solidFill>
                  <a:srgbClr val="6FBE44"/>
                </a:solidFill>
                <a:latin typeface="+mn-lt"/>
              </a:rPr>
              <a:t>Non-Veg Hot Meal </a:t>
            </a:r>
            <a:r>
              <a:rPr lang="en-US" sz="1000" b="1" dirty="0">
                <a:solidFill>
                  <a:srgbClr val="6FBE44"/>
                </a:solidFill>
                <a:latin typeface="+mn-lt"/>
              </a:rPr>
              <a:t>– </a:t>
            </a:r>
            <a:r>
              <a:rPr lang="en-US" sz="1000" b="1" dirty="0">
                <a:latin typeface="+mn-lt"/>
              </a:rPr>
              <a:t>Beef meat balls in Moroccan tomato sauce</a:t>
            </a:r>
            <a:endParaRPr lang="en-US" sz="1000" b="1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9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Beef, cumin, coriander, paprika, turmeric, cinnamon, tomato, onion, garlic, salt, pepper, olive oil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Rice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  <a:endParaRPr lang="en-US" sz="10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900" b="1" dirty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>
                <a:latin typeface="+mn-lt"/>
              </a:rPr>
              <a:t>Both served with broccoli and cauliflower </a:t>
            </a:r>
            <a:r>
              <a:rPr lang="en-US" sz="1000" b="1" dirty="0">
                <a:solidFill>
                  <a:srgbClr val="9E1B32"/>
                </a:solidFill>
                <a:latin typeface="+mn-lt"/>
              </a:rPr>
              <a:t>VE</a:t>
            </a:r>
          </a:p>
          <a:p>
            <a:pPr algn="l"/>
            <a:endParaRPr lang="en-US" sz="1000" dirty="0">
              <a:solidFill>
                <a:srgbClr val="6FBE44"/>
              </a:solidFill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8AEBFD-2F1F-3012-4899-2C8EF8C1519E}"/>
              </a:ext>
            </a:extLst>
          </p:cNvPr>
          <p:cNvCxnSpPr>
            <a:cxnSpLocks/>
          </p:cNvCxnSpPr>
          <p:nvPr/>
        </p:nvCxnSpPr>
        <p:spPr>
          <a:xfrm>
            <a:off x="1174569" y="1089622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B71B8D-59DF-4D5A-679C-A448B813F0C2}"/>
              </a:ext>
            </a:extLst>
          </p:cNvPr>
          <p:cNvCxnSpPr>
            <a:cxnSpLocks/>
          </p:cNvCxnSpPr>
          <p:nvPr/>
        </p:nvCxnSpPr>
        <p:spPr>
          <a:xfrm>
            <a:off x="1174569" y="512463"/>
            <a:ext cx="4887021" cy="0"/>
          </a:xfrm>
          <a:prstGeom prst="line">
            <a:avLst/>
          </a:prstGeom>
          <a:ln>
            <a:solidFill>
              <a:srgbClr val="43A374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12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196780</TotalTime>
  <Words>2705</Words>
  <Application>Microsoft Macintosh PowerPoint</Application>
  <PresentationFormat>A4 Paper (210x297 mm)</PresentationFormat>
  <Paragraphs>353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Chalkduster</vt:lpstr>
      <vt:lpstr>Comic Sans MS</vt:lpstr>
      <vt:lpstr>Times New Roman</vt:lpstr>
      <vt:lpstr>Office Theme</vt:lpstr>
      <vt:lpstr>  </vt:lpstr>
      <vt:lpstr> WEEK 1 Served Week:  26th–30th Aug/23rd-27th Sep/28th Oct-1st Nov/25th-29th Nov  </vt:lpstr>
      <vt:lpstr> WEEK 2 Served Week:  2nd-6th Sep/30th Sep-4th Oct/4th-8th Nov/2nd-6th Dec  </vt:lpstr>
      <vt:lpstr> WEEK 3 Served Week:  9th-13th Sep/7th–11th Oct/11th-15th Nov/9th-13th Dec  </vt:lpstr>
      <vt:lpstr> WEEK 4 Served Week:  16th-20th Sep/21st-25th Oct/18th-22nd Nov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LUNCHEON MENU</dc:title>
  <dc:creator>Amanda Holt</dc:creator>
  <cp:lastModifiedBy>Tiffany Temple</cp:lastModifiedBy>
  <cp:revision>463</cp:revision>
  <cp:lastPrinted>2022-10-08T09:09:53Z</cp:lastPrinted>
  <dcterms:created xsi:type="dcterms:W3CDTF">2014-11-02T08:33:18Z</dcterms:created>
  <dcterms:modified xsi:type="dcterms:W3CDTF">2024-07-09T16:53:58Z</dcterms:modified>
</cp:coreProperties>
</file>